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06" r:id="rId2"/>
    <p:sldId id="415" r:id="rId3"/>
    <p:sldId id="416" r:id="rId4"/>
    <p:sldId id="404" r:id="rId5"/>
    <p:sldId id="407" r:id="rId6"/>
    <p:sldId id="414" r:id="rId7"/>
    <p:sldId id="412" r:id="rId8"/>
    <p:sldId id="408" r:id="rId9"/>
    <p:sldId id="410" r:id="rId10"/>
    <p:sldId id="413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4F9C59E-FE01-4C2A-8095-881CD5306AC6}">
          <p14:sldIdLst/>
        </p14:section>
        <p14:section name="Раздел без заголовка" id="{170CF46B-3994-4F96-B82F-4A00842DEE67}">
          <p14:sldIdLst>
            <p14:sldId id="406"/>
            <p14:sldId id="415"/>
            <p14:sldId id="416"/>
            <p14:sldId id="404"/>
            <p14:sldId id="407"/>
            <p14:sldId id="414"/>
            <p14:sldId id="412"/>
            <p14:sldId id="408"/>
            <p14:sldId id="410"/>
            <p14:sldId id="41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F38"/>
    <a:srgbClr val="FE4203"/>
    <a:srgbClr val="44546A"/>
    <a:srgbClr val="962478"/>
    <a:srgbClr val="F95022"/>
    <a:srgbClr val="05B48E"/>
    <a:srgbClr val="065889"/>
    <a:srgbClr val="A5A5A5"/>
    <a:srgbClr val="767171"/>
    <a:srgbClr val="FDD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32" autoAdjust="0"/>
  </p:normalViewPr>
  <p:slideViewPr>
    <p:cSldViewPr snapToGrid="0">
      <p:cViewPr varScale="1">
        <p:scale>
          <a:sx n="102" d="100"/>
          <a:sy n="102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99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D03DA-D88D-4728-8D77-5B7EF3DCF6B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9"/>
            <a:ext cx="5486400" cy="3916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610"/>
            <a:ext cx="2971800" cy="499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9447610"/>
            <a:ext cx="2971800" cy="499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0DDE2-3D17-4085-A182-EFAF4A47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0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2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5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5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7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3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0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7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4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6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3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9D2-5EB5-4951-AA63-CF4DE75C446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2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276225" y="2452445"/>
            <a:ext cx="5636059" cy="30754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Особенности </a:t>
            </a: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организации </a:t>
            </a: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Всероссийских проверочных работ </a:t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 2021 году </a:t>
            </a:r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altLang="ru-RU" sz="40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1398" y="510524"/>
            <a:ext cx="9144000" cy="76835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65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молодежной политики Краснодарского края</a:t>
            </a:r>
          </a:p>
        </p:txBody>
      </p:sp>
      <p:pic>
        <p:nvPicPr>
          <p:cNvPr id="12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265113"/>
            <a:ext cx="1435100" cy="143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5799908" y="5427579"/>
            <a:ext cx="519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65889"/>
                </a:solidFill>
              </a:rPr>
              <a:t>Карамов</a:t>
            </a:r>
            <a:r>
              <a:rPr lang="ru-RU" sz="2000" b="1" dirty="0" smtClean="0">
                <a:solidFill>
                  <a:srgbClr val="065889"/>
                </a:solidFill>
              </a:rPr>
              <a:t> Игорь </a:t>
            </a:r>
            <a:r>
              <a:rPr lang="ru-RU" sz="2000" b="1" dirty="0" err="1" smtClean="0">
                <a:solidFill>
                  <a:srgbClr val="065889"/>
                </a:solidFill>
              </a:rPr>
              <a:t>Рифкатович</a:t>
            </a:r>
            <a:r>
              <a:rPr lang="ru-RU" sz="2000" b="1" dirty="0" smtClean="0">
                <a:solidFill>
                  <a:srgbClr val="065889"/>
                </a:solidFill>
              </a:rPr>
              <a:t>, </a:t>
            </a:r>
            <a:endParaRPr lang="ru-RU" sz="2000" b="1" dirty="0">
              <a:solidFill>
                <a:srgbClr val="065889"/>
              </a:solidFill>
            </a:endParaRPr>
          </a:p>
          <a:p>
            <a:r>
              <a:rPr lang="ru-RU" sz="2000" b="1" dirty="0" smtClean="0">
                <a:solidFill>
                  <a:srgbClr val="065889"/>
                </a:solidFill>
              </a:rPr>
              <a:t>Руководитель ГКУ КК Центра оценки качества образования</a:t>
            </a: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0" y="1898806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799908" y="5133358"/>
            <a:ext cx="6360849" cy="92311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832" y="1992620"/>
            <a:ext cx="5034824" cy="314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3" y="969101"/>
            <a:ext cx="8169348" cy="97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65463" y="198867"/>
            <a:ext cx="854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Контакты для вопросов и консультаций 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1746" y="4054256"/>
            <a:ext cx="10297662" cy="2161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Tx/>
              <a:buAutoNum type="arabicParenR"/>
            </a:pPr>
            <a:r>
              <a:rPr lang="ru-RU" sz="3200" dirty="0" err="1" smtClean="0">
                <a:solidFill>
                  <a:prstClr val="black"/>
                </a:solidFill>
              </a:rPr>
              <a:t>Бойкова</a:t>
            </a:r>
            <a:r>
              <a:rPr lang="ru-RU" sz="3200" dirty="0" smtClean="0">
                <a:solidFill>
                  <a:prstClr val="black"/>
                </a:solidFill>
              </a:rPr>
              <a:t> Марина Евгеньевна             </a:t>
            </a:r>
            <a:r>
              <a:rPr lang="ru-RU" sz="3200" b="1" dirty="0" smtClean="0">
                <a:solidFill>
                  <a:srgbClr val="002060"/>
                </a:solidFill>
              </a:rPr>
              <a:t>8(861) 234-07-66</a:t>
            </a:r>
          </a:p>
          <a:p>
            <a:pPr marL="514350" indent="-514350">
              <a:buFontTx/>
              <a:buAutoNum type="arabicParenR"/>
            </a:pPr>
            <a:r>
              <a:rPr lang="ru-RU" sz="3200" dirty="0" smtClean="0">
                <a:solidFill>
                  <a:prstClr val="black"/>
                </a:solidFill>
              </a:rPr>
              <a:t>Евайшене Ирина Александровна     </a:t>
            </a:r>
            <a:r>
              <a:rPr lang="ru-RU" sz="3200" b="1" dirty="0" smtClean="0">
                <a:solidFill>
                  <a:srgbClr val="FE4203"/>
                </a:solidFill>
              </a:rPr>
              <a:t>8(861) 231-63-04</a:t>
            </a:r>
          </a:p>
          <a:p>
            <a:r>
              <a:rPr lang="ru-RU" sz="2800" b="1" dirty="0" smtClean="0">
                <a:solidFill>
                  <a:srgbClr val="FE4203"/>
                </a:solidFill>
              </a:rPr>
              <a:t>       Региональный координатор ВПР             </a:t>
            </a:r>
            <a:r>
              <a:rPr lang="ru-RU" sz="3200" b="1" dirty="0" smtClean="0">
                <a:solidFill>
                  <a:srgbClr val="FE4203"/>
                </a:solidFill>
              </a:rPr>
              <a:t>8-918-396-73-12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362808"/>
            <a:ext cx="11723955" cy="22286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Шаги по решению трудностей во время организации и проведения ВПР</a:t>
            </a:r>
          </a:p>
          <a:p>
            <a:r>
              <a:rPr lang="ru-RU" sz="2700" b="1" dirty="0" smtClean="0">
                <a:solidFill>
                  <a:srgbClr val="00B0F0"/>
                </a:solidFill>
              </a:rPr>
              <a:t>Школьный координатор         Муниципальный координатор                    	Региональный координатор          Федеральный координатор           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9352210" y="2398027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5582100" y="2778724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53697" y="2778724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027690" y="2398027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09336" y="201511"/>
            <a:ext cx="10143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5F5F5F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 flipV="1">
            <a:off x="0" y="910014"/>
            <a:ext cx="8164512" cy="99169"/>
            <a:chOff x="1" y="4450235"/>
            <a:chExt cx="15983746" cy="135580"/>
          </a:xfrm>
        </p:grpSpPr>
        <p:sp>
          <p:nvSpPr>
            <p:cNvPr id="24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5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6022" y="138136"/>
            <a:ext cx="1090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Федеральные </a:t>
            </a:r>
            <a:r>
              <a:rPr lang="ru-RU" sz="3200" b="1" dirty="0">
                <a:solidFill>
                  <a:srgbClr val="0070C0"/>
                </a:solidFill>
              </a:rPr>
              <a:t>д</a:t>
            </a:r>
            <a:r>
              <a:rPr lang="ru-RU" sz="3200" b="1" dirty="0" smtClean="0">
                <a:solidFill>
                  <a:srgbClr val="0070C0"/>
                </a:solidFill>
              </a:rPr>
              <a:t>окументы о проведении ВПР в 2021 году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88" y="1008447"/>
            <a:ext cx="4070048" cy="555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816" y="1194466"/>
            <a:ext cx="4075996" cy="53656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99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6625" y="2061597"/>
            <a:ext cx="1687389" cy="362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 flipV="1">
            <a:off x="0" y="910014"/>
            <a:ext cx="8164512" cy="99169"/>
            <a:chOff x="1" y="4450235"/>
            <a:chExt cx="15983746" cy="135580"/>
          </a:xfrm>
        </p:grpSpPr>
        <p:sp>
          <p:nvSpPr>
            <p:cNvPr id="5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5694" y="155287"/>
            <a:ext cx="11771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График проведения всероссийских проверочных работ в 2021 году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46446" y="1395167"/>
            <a:ext cx="1196338" cy="1227327"/>
          </a:xfrm>
          <a:prstGeom prst="ellipse">
            <a:avLst/>
          </a:prstGeom>
          <a:solidFill>
            <a:srgbClr val="F86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67526" y="2061599"/>
            <a:ext cx="1603419" cy="3624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15482" y="2061598"/>
            <a:ext cx="1650138" cy="3624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120691" y="2061597"/>
            <a:ext cx="1742119" cy="3624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17881" y="2061598"/>
            <a:ext cx="1675876" cy="362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662990" y="2061598"/>
            <a:ext cx="1685032" cy="3624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408100" y="2061598"/>
            <a:ext cx="1714170" cy="3624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-54387" y="2809682"/>
            <a:ext cx="1800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500" b="1" dirty="0">
                <a:solidFill>
                  <a:schemeClr val="bg1"/>
                </a:solidFill>
                <a:latin typeface="Arial Black" panose="020B0A04020102020204" pitchFamily="34" charset="0"/>
              </a:rPr>
              <a:t>Русский язык</a:t>
            </a:r>
          </a:p>
          <a:p>
            <a:pPr algn="ctr">
              <a:spcAft>
                <a:spcPts val="120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Математика</a:t>
            </a:r>
            <a:endParaRPr lang="ru-RU" sz="1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Окружающий </a:t>
            </a:r>
            <a:r>
              <a:rPr lang="ru-RU" sz="1500" b="1" dirty="0">
                <a:solidFill>
                  <a:schemeClr val="bg1"/>
                </a:solidFill>
                <a:latin typeface="Arial Black" panose="020B0A04020102020204" pitchFamily="34" charset="0"/>
              </a:rPr>
              <a:t>мир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29876" y="2820828"/>
            <a:ext cx="20787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500" b="1" dirty="0">
                <a:solidFill>
                  <a:schemeClr val="bg1"/>
                </a:solidFill>
                <a:latin typeface="Arial Black" panose="020B0A04020102020204" pitchFamily="34" charset="0"/>
              </a:rPr>
              <a:t>Русский </a:t>
            </a:r>
            <a:r>
              <a:rPr lang="ru-RU" sz="1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язык</a:t>
            </a:r>
          </a:p>
          <a:p>
            <a:pPr algn="ctr">
              <a:spcAft>
                <a:spcPts val="120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Математика</a:t>
            </a:r>
          </a:p>
          <a:p>
            <a:pPr algn="ctr">
              <a:spcAft>
                <a:spcPts val="120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История</a:t>
            </a:r>
          </a:p>
          <a:p>
            <a:pPr algn="ctr">
              <a:spcAft>
                <a:spcPts val="120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Биология</a:t>
            </a:r>
            <a:endParaRPr lang="ru-RU" sz="1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972519" y="1395166"/>
            <a:ext cx="1196338" cy="1227327"/>
          </a:xfrm>
          <a:prstGeom prst="ellipse">
            <a:avLst/>
          </a:prstGeom>
          <a:solidFill>
            <a:srgbClr val="F86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665849" y="1395166"/>
            <a:ext cx="1196338" cy="1227327"/>
          </a:xfrm>
          <a:prstGeom prst="ellipse">
            <a:avLst/>
          </a:prstGeom>
          <a:solidFill>
            <a:srgbClr val="F86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390198" y="1395165"/>
            <a:ext cx="1196338" cy="1227327"/>
          </a:xfrm>
          <a:prstGeom prst="ellipse">
            <a:avLst/>
          </a:prstGeom>
          <a:solidFill>
            <a:srgbClr val="F86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119853" y="1447934"/>
            <a:ext cx="1196338" cy="1227327"/>
          </a:xfrm>
          <a:prstGeom prst="ellipse">
            <a:avLst/>
          </a:prstGeom>
          <a:solidFill>
            <a:srgbClr val="F86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864963" y="1447934"/>
            <a:ext cx="1196338" cy="1227327"/>
          </a:xfrm>
          <a:prstGeom prst="ellipse">
            <a:avLst/>
          </a:prstGeom>
          <a:solidFill>
            <a:srgbClr val="F86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0654726" y="1395165"/>
            <a:ext cx="1196338" cy="1227327"/>
          </a:xfrm>
          <a:prstGeom prst="ellipse">
            <a:avLst/>
          </a:prstGeom>
          <a:solidFill>
            <a:srgbClr val="F86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92300" y="1492305"/>
            <a:ext cx="106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класс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11112" y="1508719"/>
            <a:ext cx="106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класс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45779" y="1547163"/>
            <a:ext cx="106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класс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49278" y="1494777"/>
            <a:ext cx="106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класс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79961" y="1547163"/>
            <a:ext cx="106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класс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16127" y="1547163"/>
            <a:ext cx="106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класс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22637" y="1508719"/>
            <a:ext cx="106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класс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16127" y="5947171"/>
            <a:ext cx="31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E4203"/>
                </a:solidFill>
                <a:latin typeface="Arial Black" panose="020B0A04020102020204" pitchFamily="34" charset="0"/>
              </a:rPr>
              <a:t>В</a:t>
            </a:r>
            <a:r>
              <a:rPr lang="ru-RU" dirty="0" smtClean="0">
                <a:solidFill>
                  <a:srgbClr val="FE4203"/>
                </a:solidFill>
                <a:latin typeface="Arial Black" panose="020B0A04020102020204" pitchFamily="34" charset="0"/>
              </a:rPr>
              <a:t> режиме апробации</a:t>
            </a:r>
            <a:endParaRPr lang="ru-RU" dirty="0">
              <a:solidFill>
                <a:srgbClr val="FE4203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817410" y="3616212"/>
            <a:ext cx="1451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еография</a:t>
            </a:r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307573" y="2775941"/>
            <a:ext cx="181469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История</a:t>
            </a:r>
          </a:p>
          <a:p>
            <a:pPr algn="ctr">
              <a:spcAft>
                <a:spcPts val="12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Биология</a:t>
            </a:r>
          </a:p>
          <a:p>
            <a:pPr algn="ctr">
              <a:spcAft>
                <a:spcPts val="12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География  Физика</a:t>
            </a:r>
          </a:p>
          <a:p>
            <a:pPr algn="ctr">
              <a:spcAft>
                <a:spcPts val="12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Химия</a:t>
            </a:r>
          </a:p>
          <a:p>
            <a:pPr algn="ctr">
              <a:spcAft>
                <a:spcPts val="12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Иностранный </a:t>
            </a:r>
            <a:r>
              <a:rPr lang="ru-RU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язык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11142" y="2837828"/>
            <a:ext cx="204862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Русский </a:t>
            </a: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язык</a:t>
            </a:r>
          </a:p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Математика</a:t>
            </a:r>
          </a:p>
          <a:p>
            <a:pPr algn="ctr">
              <a:spcAft>
                <a:spcPts val="12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*История</a:t>
            </a:r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*Биология</a:t>
            </a:r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*География</a:t>
            </a:r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13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</a:t>
            </a:r>
            <a:r>
              <a:rPr lang="ru-RU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Обществознание</a:t>
            </a:r>
            <a:endParaRPr lang="ru-RU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64087" y="2600162"/>
            <a:ext cx="20512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Русский </a:t>
            </a: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язык</a:t>
            </a:r>
          </a:p>
          <a:p>
            <a:pPr algn="ctr">
              <a:spcAft>
                <a:spcPts val="12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Математика</a:t>
            </a:r>
          </a:p>
          <a:p>
            <a:pPr algn="ctr">
              <a:spcAft>
                <a:spcPts val="12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История</a:t>
            </a:r>
          </a:p>
          <a:p>
            <a:pPr algn="ctr">
              <a:spcAft>
                <a:spcPts val="12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Биология</a:t>
            </a:r>
          </a:p>
          <a:p>
            <a:pPr algn="ctr">
              <a:spcAft>
                <a:spcPts val="12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География</a:t>
            </a:r>
          </a:p>
          <a:p>
            <a:pPr algn="ctr">
              <a:spcAft>
                <a:spcPts val="1200"/>
              </a:spcAft>
            </a:pPr>
            <a:r>
              <a:rPr lang="ru-RU" sz="13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Обществознание</a:t>
            </a:r>
          </a:p>
          <a:p>
            <a:pPr algn="ctr">
              <a:spcAft>
                <a:spcPts val="12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Физика</a:t>
            </a:r>
          </a:p>
          <a:p>
            <a:pPr algn="ctr">
              <a:spcAft>
                <a:spcPts val="12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Иностранный </a:t>
            </a:r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язык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27080" y="2584633"/>
            <a:ext cx="18893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Русский язык</a:t>
            </a:r>
          </a:p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Математика</a:t>
            </a:r>
          </a:p>
          <a:p>
            <a:pPr algn="ctr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</a:t>
            </a: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История</a:t>
            </a:r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</a:t>
            </a: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Биология</a:t>
            </a:r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</a:t>
            </a: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География</a:t>
            </a:r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</a:t>
            </a:r>
            <a:r>
              <a:rPr lang="ru-RU" sz="1300" b="1" dirty="0">
                <a:solidFill>
                  <a:schemeClr val="bg1"/>
                </a:solidFill>
                <a:latin typeface="Arial Black" panose="020B0A04020102020204" pitchFamily="34" charset="0"/>
              </a:rPr>
              <a:t>Обществознание</a:t>
            </a:r>
          </a:p>
          <a:p>
            <a:pPr algn="ctr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</a:t>
            </a: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Физика</a:t>
            </a:r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</a:t>
            </a: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Химия</a:t>
            </a:r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8662990" y="5825765"/>
            <a:ext cx="0" cy="8672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3779" y="5762505"/>
            <a:ext cx="31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E4203"/>
                </a:solidFill>
                <a:latin typeface="Arial Black" panose="020B0A04020102020204" pitchFamily="34" charset="0"/>
              </a:rPr>
              <a:t>В</a:t>
            </a:r>
            <a:r>
              <a:rPr lang="ru-RU" dirty="0" smtClean="0">
                <a:solidFill>
                  <a:srgbClr val="FE4203"/>
                </a:solidFill>
                <a:latin typeface="Arial Black" panose="020B0A04020102020204" pitchFamily="34" charset="0"/>
              </a:rPr>
              <a:t> штатном режиме</a:t>
            </a:r>
            <a:endParaRPr lang="ru-RU" dirty="0">
              <a:solidFill>
                <a:srgbClr val="FE4203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1120" y="6115428"/>
            <a:ext cx="7345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* ВПР параллели 6 и 8 классов проводится для каждого класса по двум предметам на основе случайного выбора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4235344" y="5455278"/>
            <a:ext cx="7991" cy="615020"/>
          </a:xfrm>
          <a:prstGeom prst="straightConnector1">
            <a:avLst/>
          </a:prstGeom>
          <a:ln w="57150">
            <a:solidFill>
              <a:srgbClr val="FE42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41369" y="1027864"/>
            <a:ext cx="31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5B48E"/>
                </a:solidFill>
                <a:latin typeface="Arial Black" panose="020B0A04020102020204" pitchFamily="34" charset="0"/>
              </a:rPr>
              <a:t>с 15 марта по 21 мая</a:t>
            </a:r>
            <a:endParaRPr lang="ru-RU" dirty="0">
              <a:solidFill>
                <a:srgbClr val="05B48E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01091" y="990004"/>
            <a:ext cx="31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E4203"/>
                </a:solidFill>
                <a:latin typeface="Arial Black" panose="020B0A04020102020204" pitchFamily="34" charset="0"/>
              </a:rPr>
              <a:t>с 1 марта по 26 марта</a:t>
            </a:r>
            <a:endParaRPr lang="ru-RU" dirty="0">
              <a:solidFill>
                <a:srgbClr val="FE420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761351" y="5454995"/>
            <a:ext cx="7991" cy="615020"/>
          </a:xfrm>
          <a:prstGeom prst="straightConnector1">
            <a:avLst/>
          </a:prstGeom>
          <a:ln w="57150">
            <a:solidFill>
              <a:srgbClr val="FE42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5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23"/>
          <a:stretch/>
        </p:blipFill>
        <p:spPr>
          <a:xfrm>
            <a:off x="7747930" y="842539"/>
            <a:ext cx="4147794" cy="591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5" y="842539"/>
            <a:ext cx="4109410" cy="5855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ятиугольник 14"/>
          <p:cNvSpPr/>
          <p:nvPr/>
        </p:nvSpPr>
        <p:spPr>
          <a:xfrm>
            <a:off x="5346837" y="943566"/>
            <a:ext cx="2915622" cy="149850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>
            <a:off x="54314" y="2442074"/>
            <a:ext cx="1905115" cy="132002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275544" y="674716"/>
            <a:ext cx="8164512" cy="99169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46837" y="1010362"/>
            <a:ext cx="2877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Приказ МОНиМП КК </a:t>
            </a:r>
          </a:p>
          <a:p>
            <a:r>
              <a:rPr lang="ru-RU" sz="1400" dirty="0" smtClean="0">
                <a:solidFill>
                  <a:srgbClr val="F95022"/>
                </a:solidFill>
                <a:latin typeface="Arial Black" panose="020B0A04020102020204" pitchFamily="34" charset="0"/>
              </a:rPr>
              <a:t>от 25.03.2020 № 1163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«Об утверждении регламента организации и проведения ВПР в Краснодарском крае»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14" y="2579622"/>
            <a:ext cx="1987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Порядок проведения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ВПР 2021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9155" y="100061"/>
            <a:ext cx="8417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Порядок проведения </a:t>
            </a:r>
            <a:r>
              <a:rPr lang="ru-RU" sz="2800" b="1" dirty="0" smtClean="0">
                <a:solidFill>
                  <a:srgbClr val="0070C0"/>
                </a:solidFill>
              </a:rPr>
              <a:t>ВПР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22565"/>
          <a:stretch/>
        </p:blipFill>
        <p:spPr>
          <a:xfrm>
            <a:off x="4223657" y="2762359"/>
            <a:ext cx="4038802" cy="38785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58794" y="3997234"/>
            <a:ext cx="2882097" cy="296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68030" y="4902926"/>
            <a:ext cx="1854096" cy="905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flipV="1">
            <a:off x="313220" y="720743"/>
            <a:ext cx="8164512" cy="99169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94045" y="68003"/>
            <a:ext cx="751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Выставление </a:t>
            </a:r>
            <a:r>
              <a:rPr lang="ru-RU" sz="3200" b="1" dirty="0" smtClean="0">
                <a:solidFill>
                  <a:srgbClr val="0070C0"/>
                </a:solidFill>
              </a:rPr>
              <a:t>отметок по </a:t>
            </a:r>
            <a:r>
              <a:rPr lang="ru-RU" sz="3200" b="1" dirty="0">
                <a:solidFill>
                  <a:srgbClr val="0070C0"/>
                </a:solidFill>
              </a:rPr>
              <a:t>ВПР </a:t>
            </a:r>
            <a:r>
              <a:rPr lang="ru-RU" sz="3200" b="1" dirty="0" smtClean="0">
                <a:solidFill>
                  <a:srgbClr val="0070C0"/>
                </a:solidFill>
              </a:rPr>
              <a:t>в журналы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193" y="984250"/>
            <a:ext cx="5722686" cy="1523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826" t="1006"/>
          <a:stretch/>
        </p:blipFill>
        <p:spPr>
          <a:xfrm>
            <a:off x="85723" y="936063"/>
            <a:ext cx="4309753" cy="443037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380" t="19356"/>
          <a:stretch/>
        </p:blipFill>
        <p:spPr>
          <a:xfrm>
            <a:off x="85724" y="5076825"/>
            <a:ext cx="4309752" cy="162181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502711" y="1525357"/>
            <a:ext cx="5685007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919938" y="4628937"/>
            <a:ext cx="6489148" cy="193899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Решение о выставлении отметок в журнал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приняли более 700 школ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b="2508"/>
          <a:stretch/>
        </p:blipFill>
        <p:spPr>
          <a:xfrm>
            <a:off x="8031625" y="2546294"/>
            <a:ext cx="3883867" cy="20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92460" y="641940"/>
            <a:ext cx="10676645" cy="6998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44640" y="68702"/>
            <a:ext cx="1178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Статистика по муниципальным образованиям выставление отметок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6249"/>
              </p:ext>
            </p:extLst>
          </p:nvPr>
        </p:nvGraphicFramePr>
        <p:xfrm>
          <a:off x="192460" y="924712"/>
          <a:ext cx="5463622" cy="5492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8149"/>
                <a:gridCol w="1596929"/>
                <a:gridCol w="1668544"/>
              </a:tblGrid>
              <a:tr h="2602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МО</a:t>
                      </a:r>
                      <a:endParaRPr lang="ru-RU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Всего школ-участниц</a:t>
                      </a:r>
                    </a:p>
                  </a:txBody>
                  <a:tcPr marL="6094" marR="6094" marT="60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Приняли решение выставлять отметки</a:t>
                      </a:r>
                    </a:p>
                  </a:txBody>
                  <a:tcPr marL="6094" marR="6094" marT="60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21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Абинский</a:t>
                      </a:r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район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 (91,7%)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021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Апшеронский район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 (8%)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2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1" u="none" strike="noStrike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Белоглинский</a:t>
                      </a: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 (83,3)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4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Белореченский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 (57,1%)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179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Брюховецкий</a:t>
                      </a:r>
                      <a:r>
                        <a:rPr lang="ru-RU" sz="1300" b="1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 (100%)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179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Выселковский</a:t>
                      </a: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 (95%)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9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Гулькевичский</a:t>
                      </a: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 (60,9%)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0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Динской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 (78,6%)</a:t>
                      </a: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Ейский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 (76%)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6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Кавказский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 (44%)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17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Калининский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(38,5%)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3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Каневской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 (77%)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3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Кореновский</a:t>
                      </a: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 (100%)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9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Красноармейский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 (95,8%)</a:t>
                      </a: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62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Крыловский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 (61,5%)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Крымский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 (55,9%)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62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Курганинский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 (70,8%)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17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Кущевский</a:t>
                      </a: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 (100%)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87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Лабинский</a:t>
                      </a: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(10,3%)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Ленинградский район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 (100%)</a:t>
                      </a:r>
                      <a:endParaRPr lang="ru-RU" sz="1200" b="1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59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Мостовский район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 (100%)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38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Новокубанский</a:t>
                      </a: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 (38,7%)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972052"/>
              </p:ext>
            </p:extLst>
          </p:nvPr>
        </p:nvGraphicFramePr>
        <p:xfrm>
          <a:off x="6244180" y="924712"/>
          <a:ext cx="5681120" cy="5610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1919"/>
                <a:gridCol w="1677971"/>
                <a:gridCol w="1631230"/>
              </a:tblGrid>
              <a:tr h="3290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МО</a:t>
                      </a:r>
                      <a:endParaRPr lang="ru-RU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Всего школ-участниц</a:t>
                      </a:r>
                    </a:p>
                  </a:txBody>
                  <a:tcPr marL="6094" marR="6094" marT="60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Приняли решение выставлять отметки</a:t>
                      </a:r>
                    </a:p>
                  </a:txBody>
                  <a:tcPr marL="6094" marR="6094" marT="609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2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Новопокровский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 (88,9%)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22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Отрадненский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 (80,9%)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22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Павловский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 (100%)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0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Приморско-Ахтарский</a:t>
                      </a:r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 (100%)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052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Северский</a:t>
                      </a:r>
                      <a:r>
                        <a:rPr lang="ru-RU" sz="1300" b="1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 (60%)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664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Славянский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 (63,9%)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4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Староминский</a:t>
                      </a: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 (100%)</a:t>
                      </a: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69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Тбилисский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 (100%)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395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Темрюкский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 (51,5%)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3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Тимашевский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 (42,1%)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85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Тихорецкий 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 (45,5%)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867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Туапсинский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 (56,3%)</a:t>
                      </a: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479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Успенский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 (56,3%)</a:t>
                      </a: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39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Усть-Лабинский</a:t>
                      </a: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 (37,9%)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0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Щербиновский</a:t>
                      </a: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 (53,8%)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6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г. Краснодар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56 (54%)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5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г-к. Анапа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 (29%)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5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г. Армавир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 (79,3%)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5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г. Геленджик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 (50,1%)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5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г. Горячий Ключ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 (40%)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5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г. Новороссийск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 (54%)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5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г-к. Сочи</a:t>
                      </a:r>
                      <a:endParaRPr lang="ru-RU" sz="13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31 (44,3%)</a:t>
                      </a:r>
                      <a:endParaRPr lang="ru-RU" sz="1200" b="1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4" marR="6094" marT="60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2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48228" y="655682"/>
            <a:ext cx="6290280" cy="68404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48227" y="70906"/>
            <a:ext cx="8145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ВПР по русскому языку в 4 классе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18" y="837605"/>
            <a:ext cx="7683487" cy="5467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0331" y="905691"/>
            <a:ext cx="174172" cy="1219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638669" y="3743348"/>
            <a:ext cx="41714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6142449" y="2626797"/>
            <a:ext cx="6049551" cy="2233102"/>
            <a:chOff x="5983932" y="2574664"/>
            <a:chExt cx="6049551" cy="22331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3932" y="3549251"/>
              <a:ext cx="6049551" cy="125851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4"/>
            <a:srcRect b="42868"/>
            <a:stretch/>
          </p:blipFill>
          <p:spPr>
            <a:xfrm>
              <a:off x="5983932" y="2574664"/>
              <a:ext cx="6049551" cy="944792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044" y="1150038"/>
            <a:ext cx="3951439" cy="126592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653637" y="5184064"/>
            <a:ext cx="5584967" cy="15650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86F38"/>
                </a:solidFill>
              </a:rPr>
              <a:t>Оценивается </a:t>
            </a:r>
            <a:r>
              <a:rPr lang="ru-RU" sz="3200" b="1" smtClean="0">
                <a:solidFill>
                  <a:srgbClr val="F86F38"/>
                </a:solidFill>
              </a:rPr>
              <a:t>работа обучающегося, </a:t>
            </a:r>
            <a:r>
              <a:rPr lang="ru-RU" sz="3200" b="1" dirty="0" smtClean="0">
                <a:solidFill>
                  <a:srgbClr val="F86F38"/>
                </a:solidFill>
              </a:rPr>
              <a:t>состоящая </a:t>
            </a:r>
          </a:p>
          <a:p>
            <a:pPr algn="ctr"/>
            <a:r>
              <a:rPr lang="ru-RU" sz="3200" b="1" dirty="0" smtClean="0">
                <a:solidFill>
                  <a:srgbClr val="F86F38"/>
                </a:solidFill>
              </a:rPr>
              <a:t>из двух частей !!!</a:t>
            </a:r>
            <a:endParaRPr lang="ru-RU" sz="3200" b="1" dirty="0">
              <a:solidFill>
                <a:srgbClr val="F86F38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121" y="46544"/>
            <a:ext cx="3504180" cy="1103494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403565" y="3239589"/>
            <a:ext cx="6008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403566" y="3492137"/>
            <a:ext cx="6008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22217" y="5170775"/>
            <a:ext cx="6316452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387469" y="3805819"/>
            <a:ext cx="3559510" cy="161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7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48227" y="663770"/>
            <a:ext cx="6824073" cy="60316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48227" y="70906"/>
            <a:ext cx="8145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ВПР по биологии в 7 классах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29178" y="889960"/>
            <a:ext cx="6474714" cy="1368931"/>
            <a:chOff x="129178" y="889960"/>
            <a:chExt cx="6474714" cy="136893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r="20053" b="90278"/>
            <a:stretch/>
          </p:blipFill>
          <p:spPr>
            <a:xfrm>
              <a:off x="148227" y="889960"/>
              <a:ext cx="6455665" cy="57920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/>
            <a:srcRect t="61944" r="23031" b="22917"/>
            <a:stretch/>
          </p:blipFill>
          <p:spPr>
            <a:xfrm>
              <a:off x="129178" y="1319341"/>
              <a:ext cx="6474714" cy="93955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304800" y="4302060"/>
            <a:ext cx="11647056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по программе 7 класса  - Ботаника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    по программе 8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класса  -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Зоология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r="3067"/>
          <a:stretch/>
        </p:blipFill>
        <p:spPr>
          <a:xfrm>
            <a:off x="104402" y="3094550"/>
            <a:ext cx="10820773" cy="1094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19653" y="4139679"/>
            <a:ext cx="7786097" cy="751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91" y="4824502"/>
            <a:ext cx="2002637" cy="18617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/>
          <a:srcRect t="5058"/>
          <a:stretch/>
        </p:blipFill>
        <p:spPr>
          <a:xfrm>
            <a:off x="9848850" y="4644258"/>
            <a:ext cx="1912600" cy="20398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/>
          <a:srcRect l="1530" t="3509"/>
          <a:stretch/>
        </p:blipFill>
        <p:spPr>
          <a:xfrm>
            <a:off x="7181850" y="97458"/>
            <a:ext cx="4770006" cy="281728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t="30078" r="25772"/>
          <a:stretch/>
        </p:blipFill>
        <p:spPr>
          <a:xfrm>
            <a:off x="10440593" y="3855909"/>
            <a:ext cx="484582" cy="2005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6093" y="3203102"/>
            <a:ext cx="1594500" cy="183539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7270806" y="2324478"/>
            <a:ext cx="3654369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788909" y="889960"/>
            <a:ext cx="3654369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94931" y="641022"/>
            <a:ext cx="3863263" cy="76215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48227" y="70908"/>
            <a:ext cx="3909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Горячая линия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63711"/>
          <a:stretch/>
        </p:blipFill>
        <p:spPr>
          <a:xfrm>
            <a:off x="4284617" y="259830"/>
            <a:ext cx="5910583" cy="2081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918" y="2434090"/>
            <a:ext cx="4488179" cy="4226673"/>
          </a:xfrm>
          <a:prstGeom prst="rect">
            <a:avLst/>
          </a:prstGeom>
        </p:spPr>
      </p:pic>
      <p:sp>
        <p:nvSpPr>
          <p:cNvPr id="12" name="Штриховая стрелка вправо 11"/>
          <p:cNvSpPr/>
          <p:nvPr/>
        </p:nvSpPr>
        <p:spPr>
          <a:xfrm rot="20813067">
            <a:off x="5997895" y="6272463"/>
            <a:ext cx="1861116" cy="30855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7983"/>
          <a:stretch/>
        </p:blipFill>
        <p:spPr>
          <a:xfrm>
            <a:off x="194931" y="2509116"/>
            <a:ext cx="5184743" cy="4076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Штриховая стрелка вправо 13"/>
          <p:cNvSpPr/>
          <p:nvPr/>
        </p:nvSpPr>
        <p:spPr>
          <a:xfrm rot="11857739">
            <a:off x="4424270" y="6251781"/>
            <a:ext cx="1392470" cy="2975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69745" y="6064228"/>
            <a:ext cx="3224975" cy="232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5532</TotalTime>
  <Words>600</Words>
  <Application>Microsoft Office PowerPoint</Application>
  <PresentationFormat>Широкоэкранный</PresentationFormat>
  <Paragraphs>224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Тема Office</vt:lpstr>
      <vt:lpstr>Особенности организации Всероссийских проверочных работ  в 2021 году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Сторчак Ольга Анатольевна</dc:creator>
  <cp:lastModifiedBy>1</cp:lastModifiedBy>
  <cp:revision>448</cp:revision>
  <cp:lastPrinted>2021-03-24T05:02:18Z</cp:lastPrinted>
  <dcterms:created xsi:type="dcterms:W3CDTF">2019-06-11T06:39:40Z</dcterms:created>
  <dcterms:modified xsi:type="dcterms:W3CDTF">2021-03-24T14:25:57Z</dcterms:modified>
</cp:coreProperties>
</file>