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80" r:id="rId3"/>
    <p:sldId id="263" r:id="rId4"/>
    <p:sldId id="259" r:id="rId5"/>
    <p:sldId id="267" r:id="rId6"/>
    <p:sldId id="274" r:id="rId7"/>
    <p:sldId id="275" r:id="rId8"/>
    <p:sldId id="281" r:id="rId9"/>
    <p:sldId id="282" r:id="rId10"/>
    <p:sldId id="276" r:id="rId11"/>
    <p:sldId id="277" r:id="rId12"/>
    <p:sldId id="284" r:id="rId13"/>
    <p:sldId id="287" r:id="rId14"/>
    <p:sldId id="283" r:id="rId15"/>
    <p:sldId id="278" r:id="rId16"/>
    <p:sldId id="269" r:id="rId17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A456"/>
    <a:srgbClr val="E3A1A9"/>
    <a:srgbClr val="D0626F"/>
    <a:srgbClr val="2027BA"/>
    <a:srgbClr val="296D68"/>
    <a:srgbClr val="24765D"/>
    <a:srgbClr val="DEE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A6C14-541A-482B-B714-DF0106455710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7C607-9802-4BA5-BDE3-2F30D5CB8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588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00025" y="809625"/>
            <a:ext cx="7197725" cy="4049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EFFB1-305F-400C-A150-84EC20CC48B5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655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obrkuban.ru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828F-BEE2-4F72-8C9A-5A63F3E36E2B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00B1-172D-4A7E-AAF6-3D52B0391E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159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828F-BEE2-4F72-8C9A-5A63F3E36E2B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00B1-172D-4A7E-AAF6-3D52B0391E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65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828F-BEE2-4F72-8C9A-5A63F3E36E2B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00B1-172D-4A7E-AAF6-3D52B0391E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427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\Мероприятия\2018-12-21 Совещание с замглавами\Заголовок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/>
          <a:stretch/>
        </p:blipFill>
        <p:spPr bwMode="auto">
          <a:xfrm flipH="1">
            <a:off x="1" y="0"/>
            <a:ext cx="12172493" cy="90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1" y="19854"/>
            <a:ext cx="12172493" cy="681751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algn="ctr" defTabSz="914180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8" y="2869"/>
            <a:ext cx="10753195" cy="833846"/>
          </a:xfrm>
        </p:spPr>
        <p:txBody>
          <a:bodyPr lIns="35997" tIns="35997" rIns="35997" bIns="35997" anchor="ctr">
            <a:normAutofit/>
          </a:bodyPr>
          <a:lstStyle>
            <a:lvl1pPr algn="ctr">
              <a:defRPr sz="2599" b="1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</a:lstStyle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097493" y="6381331"/>
            <a:ext cx="3052064" cy="365760"/>
          </a:xfrm>
        </p:spPr>
        <p:txBody>
          <a:bodyPr/>
          <a:lstStyle>
            <a:lvl1pPr algn="r">
              <a:defRPr/>
            </a:lvl1pPr>
          </a:lstStyle>
          <a:p>
            <a:fld id="{511444F9-EEB7-4311-B5F1-97FE74C203E6}" type="datetimeFigureOut">
              <a:rPr lang="ru-RU" smtClean="0">
                <a:solidFill>
                  <a:srgbClr val="1F497D"/>
                </a:solidFill>
              </a:rPr>
              <a:pPr/>
              <a:t>09.04.2021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6D9D-2A0B-43B8-A1C3-81968A25D6EC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 dirty="0">
              <a:solidFill>
                <a:srgbClr val="1F497D"/>
              </a:solidFill>
            </a:endParaRPr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102373" y="43513"/>
            <a:ext cx="1097086" cy="1007550"/>
            <a:chOff x="102371" y="43510"/>
            <a:chExt cx="797222" cy="749970"/>
          </a:xfrm>
        </p:grpSpPr>
        <p:pic>
          <p:nvPicPr>
            <p:cNvPr id="14" name="Picture 2" descr="http://www.minobrkuban.ru/bitrix/templates/adaptive/img/header_logo.png">
              <a:hlinkClick r:id="rId3"/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71" y="98159"/>
              <a:ext cx="797222" cy="69532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ГербКубани"/>
            <p:cNvPicPr>
              <a:picLocks noChangeAspect="1" noChangeArrowheads="1"/>
            </p:cNvPicPr>
            <p:nvPr userDrawn="1"/>
          </p:nvPicPr>
          <p:blipFill>
            <a:blip r:embed="rId5"/>
            <a:stretch>
              <a:fillRect/>
            </a:stretch>
          </p:blipFill>
          <p:spPr bwMode="auto">
            <a:xfrm>
              <a:off x="337715" y="43510"/>
              <a:ext cx="326539" cy="402308"/>
            </a:xfrm>
            <a:prstGeom prst="rect">
              <a:avLst/>
            </a:prstGeom>
            <a:noFill/>
            <a:ln>
              <a:noFill/>
            </a:ln>
            <a:effectLst>
              <a:outerShdw blurRad="101600" dir="4080000" sx="108000" sy="108000" algn="tl" rotWithShape="0">
                <a:prstClr val="black">
                  <a:alpha val="49000"/>
                </a:prstClr>
              </a:outerShdw>
            </a:effectLst>
          </p:spPr>
        </p:pic>
      </p:grpSp>
      <p:pic>
        <p:nvPicPr>
          <p:cNvPr id="2051" name="Picture 3" descr="D:\Doc\Мероприятия\2018-12-21 Совещание с замглавами\Подзаголовок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" y="6674691"/>
            <a:ext cx="12172493" cy="1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77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828F-BEE2-4F72-8C9A-5A63F3E36E2B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00B1-172D-4A7E-AAF6-3D52B0391E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041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828F-BEE2-4F72-8C9A-5A63F3E36E2B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00B1-172D-4A7E-AAF6-3D52B0391E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120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828F-BEE2-4F72-8C9A-5A63F3E36E2B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00B1-172D-4A7E-AAF6-3D52B0391E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574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828F-BEE2-4F72-8C9A-5A63F3E36E2B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00B1-172D-4A7E-AAF6-3D52B0391E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934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828F-BEE2-4F72-8C9A-5A63F3E36E2B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00B1-172D-4A7E-AAF6-3D52B0391E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20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828F-BEE2-4F72-8C9A-5A63F3E36E2B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00B1-172D-4A7E-AAF6-3D52B0391E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357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828F-BEE2-4F72-8C9A-5A63F3E36E2B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00B1-172D-4A7E-AAF6-3D52B0391E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635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828F-BEE2-4F72-8C9A-5A63F3E36E2B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00B1-172D-4A7E-AAF6-3D52B0391E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705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4828F-BEE2-4F72-8C9A-5A63F3E36E2B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500B1-172D-4A7E-AAF6-3D52B0391E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835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17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\Мероприятия\2018-12-21 Совещание с замглавами\Заставка (Full HD)_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93" y="0"/>
            <a:ext cx="12192000" cy="683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3001323" y="4724844"/>
            <a:ext cx="9174035" cy="1180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1" tIns="45706" rIns="431862" bIns="45706" anchor="ctr"/>
          <a:lstStyle/>
          <a:p>
            <a:pPr algn="r" defTabSz="914180">
              <a:defRPr/>
            </a:pPr>
            <a:endParaRPr lang="ru-RU" sz="2000" b="1" kern="0" dirty="0">
              <a:solidFill>
                <a:srgbClr val="4F81BD">
                  <a:lumMod val="75000"/>
                </a:srgbClr>
              </a:solidFill>
              <a:cs typeface="Arial"/>
            </a:endParaRPr>
          </a:p>
        </p:txBody>
      </p:sp>
      <p:sp>
        <p:nvSpPr>
          <p:cNvPr id="36" name="Заголовок 8"/>
          <p:cNvSpPr txBox="1">
            <a:spLocks/>
          </p:cNvSpPr>
          <p:nvPr/>
        </p:nvSpPr>
        <p:spPr>
          <a:xfrm>
            <a:off x="7861132" y="5996473"/>
            <a:ext cx="3074608" cy="503939"/>
          </a:xfrm>
          <a:prstGeom prst="rect">
            <a:avLst/>
          </a:prstGeom>
        </p:spPr>
        <p:txBody>
          <a:bodyPr vert="horz" lIns="91419" tIns="45709" rIns="91419" bIns="4570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г. Краснодар</a:t>
            </a: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8.04.2021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7" name="Picture 4" descr="ГербКубани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59812" y="303801"/>
            <a:ext cx="555586" cy="668487"/>
          </a:xfrm>
          <a:prstGeom prst="rect">
            <a:avLst/>
          </a:prstGeom>
          <a:noFill/>
          <a:ln>
            <a:noFill/>
          </a:ln>
          <a:effectLst>
            <a:outerShdw blurRad="101600" dir="4080000" sx="108000" sy="108000" algn="tl" rotWithShape="0">
              <a:prstClr val="black">
                <a:alpha val="49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1808755" y="412922"/>
            <a:ext cx="8218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ОБРАЗОВАНИЯ, НАУКИ И МОЛОДЁЖНОЙ ПОЛИТИКИ 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КРАСНОДАРСКОГО КРАЯ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702718" y="300454"/>
            <a:ext cx="0" cy="87571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759813" y="2298220"/>
            <a:ext cx="8243394" cy="193899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особенностях проведения контрольных работ по учебным предметам по выбору и государственной итоговой аттестации для детей с ограниченными возможностями здоровья, детей-инвалидов и инвалидов в Краснодарском крае в 2021 году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59187" y="4627226"/>
            <a:ext cx="47888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Мисенко Светлана Николаевна, </a:t>
            </a:r>
          </a:p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онсультант отдела оценки качества образования и государственной итоговой аттестации в  управлении общего образования министерства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80" y="5814065"/>
            <a:ext cx="802147" cy="81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710" y="5814065"/>
            <a:ext cx="836742" cy="81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235" y="1914163"/>
            <a:ext cx="826607" cy="837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9641" y="1889598"/>
            <a:ext cx="868363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19" y="5821455"/>
            <a:ext cx="814235" cy="82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617" y="1879571"/>
            <a:ext cx="835102" cy="87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2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5000">
              <a:schemeClr val="bg1"/>
            </a:gs>
            <a:gs pos="76000">
              <a:schemeClr val="accent3">
                <a:lumMod val="20000"/>
                <a:lumOff val="80000"/>
              </a:schemeClr>
            </a:gs>
            <a:gs pos="46000">
              <a:srgbClr val="DEEBF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ятиугольник 6"/>
          <p:cNvSpPr/>
          <p:nvPr/>
        </p:nvSpPr>
        <p:spPr>
          <a:xfrm rot="5400000">
            <a:off x="5951617" y="-2295649"/>
            <a:ext cx="546172" cy="6921669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рассадки на ГВЭ по русскому языку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004658" y="1439784"/>
            <a:ext cx="4729655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600" b="1" dirty="0" smtClean="0">
                <a:solidFill>
                  <a:srgbClr val="2027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Отдельные аудитории, </a:t>
            </a:r>
          </a:p>
          <a:p>
            <a:pPr>
              <a:lnSpc>
                <a:spcPct val="115000"/>
              </a:lnSpc>
            </a:pPr>
            <a:r>
              <a:rPr lang="ru-RU" sz="1600" b="1" dirty="0" smtClean="0">
                <a:solidFill>
                  <a:srgbClr val="2027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допускается совместная аудитория</a:t>
            </a:r>
            <a:endParaRPr lang="ru-RU" sz="1600" b="1" dirty="0">
              <a:solidFill>
                <a:srgbClr val="2027BA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2073" y="1415783"/>
            <a:ext cx="56230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Маркировка – «А», «К», </a:t>
            </a:r>
          </a:p>
          <a:p>
            <a:pPr marL="355600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сочинение – 100, 200 номера  вариантов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7735" y="2940807"/>
            <a:ext cx="51921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Маркировка – «К», </a:t>
            </a:r>
          </a:p>
          <a:p>
            <a:pPr marL="355600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изложение с творческим заданием – 500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номера  вариантов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88908" y="3899443"/>
            <a:ext cx="55460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Маркировка – «С», </a:t>
            </a:r>
          </a:p>
          <a:p>
            <a:pPr marL="355600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сочинение – 300 номера  вариантов, </a:t>
            </a:r>
          </a:p>
          <a:p>
            <a:pPr marL="355600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изложение с творческим заданием – 600 номера  вариантов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09452" y="4010716"/>
            <a:ext cx="4612764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55725" algn="l"/>
              </a:tabLst>
            </a:pPr>
            <a:r>
              <a:rPr lang="ru-RU" sz="1600" b="1" dirty="0" smtClean="0">
                <a:solidFill>
                  <a:srgbClr val="2027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сочинение и изложение </a:t>
            </a:r>
          </a:p>
          <a:p>
            <a:pPr>
              <a:lnSpc>
                <a:spcPct val="115000"/>
              </a:lnSpc>
              <a:tabLst>
                <a:tab pos="1355725" algn="l"/>
              </a:tabLst>
            </a:pPr>
            <a:r>
              <a:rPr lang="ru-RU" sz="1600" b="1" dirty="0" smtClean="0">
                <a:solidFill>
                  <a:srgbClr val="2027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отдельные аудитории</a:t>
            </a:r>
            <a:endParaRPr lang="ru-RU" sz="1600" b="1" dirty="0">
              <a:solidFill>
                <a:srgbClr val="2027BA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32220" y="5224128"/>
            <a:ext cx="4817404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55725" algn="l"/>
              </a:tabLst>
            </a:pPr>
            <a:r>
              <a:rPr lang="ru-RU" sz="1600" b="1" dirty="0" smtClean="0">
                <a:solidFill>
                  <a:srgbClr val="2027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Отдельная аудитория</a:t>
            </a:r>
            <a:endParaRPr lang="ru-RU" sz="1600" b="1" dirty="0">
              <a:solidFill>
                <a:srgbClr val="2027BA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7735" y="5054386"/>
            <a:ext cx="54672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Маркировка – «Д», </a:t>
            </a:r>
          </a:p>
          <a:p>
            <a:pPr marL="355600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диктант – 700 номера  вариантов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0308" y="2104166"/>
            <a:ext cx="55460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Маркировка – «А», </a:t>
            </a:r>
          </a:p>
          <a:p>
            <a:pPr marL="355600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изложение с творческим заданием – 400 номера  вариантов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977567" y="2336628"/>
            <a:ext cx="48452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55725" algn="l"/>
              </a:tabLst>
            </a:pPr>
            <a:r>
              <a:rPr lang="ru-RU" sz="1600" b="1" dirty="0" smtClean="0">
                <a:solidFill>
                  <a:srgbClr val="2027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Отдельная аудитория</a:t>
            </a:r>
            <a:endParaRPr lang="ru-RU" sz="1600" b="1" dirty="0">
              <a:solidFill>
                <a:srgbClr val="2027BA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15269" y="3060875"/>
            <a:ext cx="4806894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55725" algn="l"/>
              </a:tabLst>
            </a:pPr>
            <a:r>
              <a:rPr lang="ru-RU" sz="1600" b="1" dirty="0" smtClean="0">
                <a:solidFill>
                  <a:srgbClr val="2027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Отдельная аудитория</a:t>
            </a:r>
            <a:endParaRPr lang="ru-RU" sz="1600" b="1" dirty="0">
              <a:solidFill>
                <a:srgbClr val="2027BA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3168" y="5790364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5600"/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Глухие, позднооглохшие, слабослышащие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сочинение, изложение - 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Маркировка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«К», </a:t>
            </a:r>
            <a:endParaRPr lang="ru-RU" sz="16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200, 500 номера вариантов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/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32220" y="5853355"/>
            <a:ext cx="5122204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55725" algn="l"/>
              </a:tabLst>
            </a:pP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Отдельная аудитория </a:t>
            </a:r>
            <a:endParaRPr lang="ru-RU" sz="1600" b="1" dirty="0" smtClean="0">
              <a:solidFill>
                <a:srgbClr val="FF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tabLst>
                <a:tab pos="1355725" algn="l"/>
              </a:tabLst>
            </a:pP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(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требуется </a:t>
            </a:r>
            <a:r>
              <a:rPr lang="ru-RU" sz="16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сурдоперевод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4" name="Двойные круглые скобки 3"/>
          <p:cNvSpPr/>
          <p:nvPr/>
        </p:nvSpPr>
        <p:spPr>
          <a:xfrm>
            <a:off x="436032" y="1488342"/>
            <a:ext cx="11381173" cy="642329"/>
          </a:xfrm>
          <a:prstGeom prst="bracketPair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Двойные круглые скобки 17"/>
          <p:cNvSpPr/>
          <p:nvPr/>
        </p:nvSpPr>
        <p:spPr>
          <a:xfrm>
            <a:off x="432112" y="2165352"/>
            <a:ext cx="11381173" cy="746777"/>
          </a:xfrm>
          <a:prstGeom prst="bracketPair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Двойные круглые скобки 19"/>
          <p:cNvSpPr/>
          <p:nvPr/>
        </p:nvSpPr>
        <p:spPr>
          <a:xfrm>
            <a:off x="431440" y="2929881"/>
            <a:ext cx="11381173" cy="885620"/>
          </a:xfrm>
          <a:prstGeom prst="bracketPair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Двойные круглые скобки 20"/>
          <p:cNvSpPr/>
          <p:nvPr/>
        </p:nvSpPr>
        <p:spPr>
          <a:xfrm>
            <a:off x="418479" y="3850885"/>
            <a:ext cx="11381173" cy="1175846"/>
          </a:xfrm>
          <a:prstGeom prst="bracketPair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Двойные круглые скобки 21"/>
          <p:cNvSpPr/>
          <p:nvPr/>
        </p:nvSpPr>
        <p:spPr>
          <a:xfrm>
            <a:off x="418093" y="5036417"/>
            <a:ext cx="11381173" cy="747935"/>
          </a:xfrm>
          <a:prstGeom prst="bracketPair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Двойные круглые скобки 22"/>
          <p:cNvSpPr/>
          <p:nvPr/>
        </p:nvSpPr>
        <p:spPr>
          <a:xfrm>
            <a:off x="415102" y="5809448"/>
            <a:ext cx="11381173" cy="862702"/>
          </a:xfrm>
          <a:prstGeom prst="bracketPair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658510" y="685779"/>
            <a:ext cx="10753195" cy="833846"/>
          </a:xfrm>
          <a:prstGeom prst="rect">
            <a:avLst/>
          </a:prstGeom>
        </p:spPr>
        <p:txBody>
          <a:bodyPr vert="horz" lIns="35997" tIns="35997" rIns="35997" bIns="35997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99" b="1" kern="1200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</a:lstStyle>
          <a:p>
            <a:r>
              <a:rPr lang="ru-RU" dirty="0" smtClean="0">
                <a:solidFill>
                  <a:srgbClr val="FF0000"/>
                </a:solidFill>
              </a:rPr>
              <a:t>ВАЖНО</a:t>
            </a:r>
            <a:r>
              <a:rPr lang="ru-RU" dirty="0" smtClean="0">
                <a:solidFill>
                  <a:srgbClr val="0070C0"/>
                </a:solidFill>
              </a:rPr>
              <a:t> для планирования ППЭ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989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5000">
              <a:schemeClr val="bg1"/>
            </a:gs>
            <a:gs pos="76000">
              <a:schemeClr val="accent3">
                <a:lumMod val="20000"/>
                <a:lumOff val="80000"/>
              </a:schemeClr>
            </a:gs>
            <a:gs pos="46000">
              <a:srgbClr val="DEEBF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рассадки на ГВЭ по математике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938793" y="1820764"/>
            <a:ext cx="5493489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b="1" dirty="0">
                <a:solidFill>
                  <a:srgbClr val="2027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Отдельные аудитории, </a:t>
            </a:r>
            <a:endParaRPr lang="ru-RU" b="1" dirty="0" smtClean="0">
              <a:solidFill>
                <a:srgbClr val="2027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ru-RU" b="1" dirty="0" smtClean="0">
                <a:solidFill>
                  <a:srgbClr val="2027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допускается </a:t>
            </a:r>
            <a:r>
              <a:rPr lang="ru-RU" b="1" dirty="0">
                <a:solidFill>
                  <a:srgbClr val="2027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совместная аудитория</a:t>
            </a:r>
            <a:endParaRPr lang="ru-RU" b="1" dirty="0">
              <a:solidFill>
                <a:srgbClr val="2027BA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4455" y="1768239"/>
            <a:ext cx="53497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>
              <a:lnSpc>
                <a:spcPct val="10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Маркировка – «А», «К», </a:t>
            </a:r>
          </a:p>
          <a:p>
            <a:pPr marL="355600">
              <a:lnSpc>
                <a:spcPct val="10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100, 200 номера  вариантов 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5002" y="3598666"/>
            <a:ext cx="5397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>
              <a:lnSpc>
                <a:spcPct val="10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Маркировка – «С», </a:t>
            </a:r>
          </a:p>
          <a:p>
            <a:pPr marL="355600">
              <a:lnSpc>
                <a:spcPct val="10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номера  вариантов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18282" y="5205466"/>
            <a:ext cx="5173718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55725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Отдельная аудитория </a:t>
            </a:r>
          </a:p>
          <a:p>
            <a:pPr>
              <a:lnSpc>
                <a:spcPct val="115000"/>
              </a:lnSpc>
              <a:tabLst>
                <a:tab pos="1355725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(требуется </a:t>
            </a:r>
            <a:r>
              <a:rPr lang="ru-RU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сурдоперевод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1187" y="4875506"/>
            <a:ext cx="552318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/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Глухие, позднооглохшие,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слабослышащие -</a:t>
            </a:r>
          </a:p>
          <a:p>
            <a:pPr marL="355600"/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Маркировка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«А», </a:t>
            </a:r>
            <a:endParaRPr lang="ru-RU" sz="2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номера 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вариантов </a:t>
            </a:r>
          </a:p>
          <a:p>
            <a:pPr marL="355600">
              <a:lnSpc>
                <a:spcPct val="100000"/>
              </a:lnSpc>
              <a:spcBef>
                <a:spcPts val="0"/>
              </a:spcBef>
            </a:pP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938793" y="3772809"/>
            <a:ext cx="4729655" cy="38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55725" algn="l"/>
              </a:tabLst>
            </a:pPr>
            <a:r>
              <a:rPr lang="ru-RU" b="1" dirty="0" smtClean="0">
                <a:solidFill>
                  <a:srgbClr val="2027B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Отдельная аудитория</a:t>
            </a:r>
            <a:endParaRPr lang="ru-RU" b="1" dirty="0">
              <a:solidFill>
                <a:srgbClr val="2027BA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 rot="5400000">
            <a:off x="5951617" y="-2269013"/>
            <a:ext cx="546172" cy="6921669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58510" y="685779"/>
            <a:ext cx="10753195" cy="833846"/>
          </a:xfrm>
          <a:prstGeom prst="rect">
            <a:avLst/>
          </a:prstGeom>
        </p:spPr>
        <p:txBody>
          <a:bodyPr vert="horz" lIns="35997" tIns="35997" rIns="35997" bIns="35997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99" b="1" kern="1200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</a:lstStyle>
          <a:p>
            <a:r>
              <a:rPr lang="ru-RU" dirty="0" smtClean="0">
                <a:solidFill>
                  <a:srgbClr val="FF0000"/>
                </a:solidFill>
              </a:rPr>
              <a:t>ВАЖНО</a:t>
            </a:r>
            <a:r>
              <a:rPr lang="ru-RU" dirty="0" smtClean="0">
                <a:solidFill>
                  <a:srgbClr val="0070C0"/>
                </a:solidFill>
              </a:rPr>
              <a:t> для планирования ППЭ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7" name="Двойные круглые скобки 16"/>
          <p:cNvSpPr/>
          <p:nvPr/>
        </p:nvSpPr>
        <p:spPr>
          <a:xfrm>
            <a:off x="453788" y="1343134"/>
            <a:ext cx="11381173" cy="1683881"/>
          </a:xfrm>
          <a:prstGeom prst="bracketPair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Двойные круглые скобки 17"/>
          <p:cNvSpPr/>
          <p:nvPr/>
        </p:nvSpPr>
        <p:spPr>
          <a:xfrm>
            <a:off x="453788" y="3029712"/>
            <a:ext cx="11381173" cy="1683881"/>
          </a:xfrm>
          <a:prstGeom prst="bracketPair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Двойные круглые скобки 18"/>
          <p:cNvSpPr/>
          <p:nvPr/>
        </p:nvSpPr>
        <p:spPr>
          <a:xfrm>
            <a:off x="453787" y="4715482"/>
            <a:ext cx="11381173" cy="1683881"/>
          </a:xfrm>
          <a:prstGeom prst="bracketPair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816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5000">
              <a:schemeClr val="bg1"/>
            </a:gs>
            <a:gs pos="76000">
              <a:schemeClr val="accent3">
                <a:lumMod val="20000"/>
                <a:lumOff val="80000"/>
              </a:schemeClr>
            </a:gs>
            <a:gs pos="46000">
              <a:srgbClr val="DEEBF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6116715" y="936939"/>
            <a:ext cx="5956917" cy="5749585"/>
          </a:xfrm>
          <a:prstGeom prst="roundRect">
            <a:avLst/>
          </a:prstGeom>
          <a:solidFill>
            <a:schemeClr val="accent6">
              <a:lumMod val="60000"/>
              <a:lumOff val="4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2740" y="1057689"/>
            <a:ext cx="5956917" cy="5749585"/>
          </a:xfrm>
          <a:prstGeom prst="roundRect">
            <a:avLst/>
          </a:pr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Ошибки при распределении работников в РИС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8457" y="1479693"/>
            <a:ext cx="37455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Сверка ассистентов  показала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несоответствия в 6 территориях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183654"/>
              </p:ext>
            </p:extLst>
          </p:nvPr>
        </p:nvGraphicFramePr>
        <p:xfrm>
          <a:off x="328475" y="2085836"/>
          <a:ext cx="5459766" cy="44562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3983"/>
                <a:gridCol w="1464816"/>
                <a:gridCol w="901084"/>
                <a:gridCol w="909961"/>
                <a:gridCol w="909961"/>
                <a:gridCol w="909961"/>
              </a:tblGrid>
              <a:tr h="7387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Территория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Форма 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ГИА-9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Подано в 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РИС </a:t>
                      </a:r>
                    </a:p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(чел.)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Подано в ОИВ</a:t>
                      </a:r>
                      <a:endParaRPr lang="ru-RU" sz="1200" b="1" i="0" u="none" strike="noStrike" baseline="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(чел.)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Число</a:t>
                      </a:r>
                      <a:r>
                        <a:rPr lang="ru-RU" sz="12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участников</a:t>
                      </a:r>
                      <a:endParaRPr lang="ru-RU" sz="1200" b="1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(чел.)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286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 Анапа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ГВЭ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9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 Армавир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ГВЭ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9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г.-к. Геленджик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ГВЭ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9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Краснодар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ГВЭ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9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Белореченский</a:t>
                      </a:r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р-н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ГВЭ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10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Белоглинский</a:t>
                      </a:r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р-н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ОГЭ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80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Гулькевичский</a:t>
                      </a:r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р-н 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ГВЭ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9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Динской  </a:t>
                      </a:r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р-н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ГВЭ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9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Ейский</a:t>
                      </a:r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р-н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ГВЭ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9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Кавказский  </a:t>
                      </a:r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р-н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ГВЭ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9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Кореновский</a:t>
                      </a:r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ГВЭ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10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Красноармейский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ГВЭ/ОГЭ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9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Курганинский</a:t>
                      </a:r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ГВЭ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9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Новокубанский  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ГВЭ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9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Отрадненский  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ГВЭ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9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Темрюкский  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ГВЭ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9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Тимашевский</a:t>
                      </a:r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ГВЭ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91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Тихорецкий  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ГВЭ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91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ИТОГО: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Скругленная прямоугольная выноска 4"/>
          <p:cNvSpPr/>
          <p:nvPr/>
        </p:nvSpPr>
        <p:spPr>
          <a:xfrm>
            <a:off x="5788241" y="5228948"/>
            <a:ext cx="1864310" cy="1258326"/>
          </a:xfrm>
          <a:prstGeom prst="wedgeRoundRectCallout">
            <a:avLst>
              <a:gd name="adj1" fmla="val -62476"/>
              <a:gd name="adj2" fmla="val 60629"/>
              <a:gd name="adj3" fmla="val 16667"/>
            </a:avLst>
          </a:prstGeom>
          <a:solidFill>
            <a:schemeClr val="accent1">
              <a:lumMod val="7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Ассистентов необходимо внести  в РИС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20 апреля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53121" y="1506210"/>
            <a:ext cx="5500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Сверка экзаменаторов-собеседников  показала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несоответствия в 1 территории   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367470"/>
              </p:ext>
            </p:extLst>
          </p:nvPr>
        </p:nvGraphicFramePr>
        <p:xfrm>
          <a:off x="6285392" y="2106281"/>
          <a:ext cx="5435929" cy="9673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1293"/>
                <a:gridCol w="2067185"/>
                <a:gridCol w="1097030"/>
                <a:gridCol w="898413"/>
                <a:gridCol w="962008"/>
              </a:tblGrid>
              <a:tr h="7387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 marL="7035" marR="7035" marT="7035" marB="0" anchor="ctr">
                    <a:solidFill>
                      <a:srgbClr val="65A4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Территория</a:t>
                      </a:r>
                    </a:p>
                  </a:txBody>
                  <a:tcPr marL="7035" marR="7035" marT="7035" marB="0" anchor="ctr">
                    <a:solidFill>
                      <a:srgbClr val="65A4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Форма </a:t>
                      </a:r>
                    </a:p>
                    <a:p>
                      <a:pPr algn="ctr" fontAlgn="ctr"/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ГИА-9</a:t>
                      </a:r>
                      <a:endParaRPr lang="ru-RU" sz="120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solidFill>
                      <a:srgbClr val="65A4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данным  РИС </a:t>
                      </a:r>
                    </a:p>
                    <a:p>
                      <a:pPr algn="ctr" fontAlgn="ctr"/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(чел.)</a:t>
                      </a:r>
                      <a:endParaRPr lang="ru-RU" sz="120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solidFill>
                      <a:srgbClr val="65A4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данным ОИВ</a:t>
                      </a:r>
                    </a:p>
                    <a:p>
                      <a:pPr algn="ctr" fontAlgn="ctr"/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(чел.)</a:t>
                      </a:r>
                      <a:endParaRPr lang="ru-RU" sz="120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035" marR="7035" marT="7035" marB="0" anchor="ctr">
                    <a:solidFill>
                      <a:srgbClr val="65A456"/>
                    </a:solidFill>
                  </a:tcPr>
                </a:tc>
              </a:tr>
              <a:tr h="2286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035" marR="7035" marT="70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г.-к. Геленджик</a:t>
                      </a:r>
                    </a:p>
                  </a:txBody>
                  <a:tcPr marL="7035" marR="7035" marT="70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ГВЭ</a:t>
                      </a:r>
                    </a:p>
                  </a:txBody>
                  <a:tcPr marL="7035" marR="7035" marT="70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E3A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rgbClr val="E3A1A9"/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ая прямоугольная выноска 7"/>
          <p:cNvSpPr/>
          <p:nvPr/>
        </p:nvSpPr>
        <p:spPr>
          <a:xfrm>
            <a:off x="9945962" y="3304940"/>
            <a:ext cx="2006691" cy="1255081"/>
          </a:xfrm>
          <a:prstGeom prst="wedgeRoundRectCallout">
            <a:avLst>
              <a:gd name="adj1" fmla="val -105384"/>
              <a:gd name="adj2" fmla="val -72103"/>
              <a:gd name="adj3" fmla="val 16667"/>
            </a:avLst>
          </a:prstGeom>
          <a:solidFill>
            <a:srgbClr val="65A456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Экзаменаторов-собеседников необходимо внести  в РИС до 20 апреля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5352" y="1014954"/>
            <a:ext cx="2276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Ассистенты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39587" y="1005876"/>
            <a:ext cx="4511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Экзаменаторы-собеседники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53121" y="3378402"/>
            <a:ext cx="3831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Кроме того, в г. Армавире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вместо ассистентов </a:t>
            </a:r>
          </a:p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для сурдоперевода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указаны экзаменаторы-собеседники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9564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5000">
              <a:schemeClr val="bg1"/>
            </a:gs>
            <a:gs pos="76000">
              <a:schemeClr val="accent3">
                <a:lumMod val="20000"/>
                <a:lumOff val="80000"/>
              </a:schemeClr>
            </a:gs>
            <a:gs pos="46000">
              <a:srgbClr val="DEEBF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6116715" y="936939"/>
            <a:ext cx="5956917" cy="5749585"/>
          </a:xfrm>
          <a:prstGeom prst="roundRect">
            <a:avLst/>
          </a:pr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2740" y="936939"/>
            <a:ext cx="5956917" cy="5870335"/>
          </a:xfrm>
          <a:prstGeom prst="roundRect">
            <a:avLst/>
          </a:pr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Ошибки при </a:t>
            </a:r>
            <a:r>
              <a:rPr lang="ru-RU" dirty="0" smtClean="0"/>
              <a:t>внесении информации в РИС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120889"/>
              </p:ext>
            </p:extLst>
          </p:nvPr>
        </p:nvGraphicFramePr>
        <p:xfrm>
          <a:off x="295762" y="2139845"/>
          <a:ext cx="5616001" cy="42160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2594"/>
                <a:gridCol w="1554428"/>
                <a:gridCol w="497150"/>
                <a:gridCol w="674703"/>
                <a:gridCol w="630314"/>
                <a:gridCol w="621437"/>
                <a:gridCol w="1295375"/>
              </a:tblGrid>
              <a:tr h="6412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№ п/п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АТЕ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Код ППЭ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ОГЭ/ГВЭ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Подано в 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РИС </a:t>
                      </a: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Подано в ОИВ</a:t>
                      </a:r>
                      <a:endParaRPr lang="ru-RU" sz="1400" b="1" i="0" u="none" strike="noStrike" baseline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fontAlgn="ctr"/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Не обоснована</a:t>
                      </a:r>
                      <a:r>
                        <a:rPr lang="ru-RU" sz="14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 необходимость 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699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Анапа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0114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ГВЭ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3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Армавир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0202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ОГЭ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1A9"/>
                    </a:solidFill>
                  </a:tcPr>
                </a:tc>
              </a:tr>
              <a:tr h="2466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Белореченский</a:t>
                      </a:r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р-н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0308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ГВЭ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7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Краснодар (КВО)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7204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ОГЭ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1A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783"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Краснодар (КВО)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7212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ГВЭ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1A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783"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Краснодар (ПВО)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7321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ГВЭ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1A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783"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Краснодар (ЦВО)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7410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ГВЭ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1A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7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Лабинский</a:t>
                      </a:r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р-н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0901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ГВЭ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1A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7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Новороссийск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ОГЭ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1A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7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Сочи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1103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ГВЭ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1A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7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Абинский</a:t>
                      </a:r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р-н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ГВЭ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1A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7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Белоглинский</a:t>
                      </a:r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р-н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ОГЭ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7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Брюховецкий</a:t>
                      </a:r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р-н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ГВЭ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1A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4740" y="1301715"/>
            <a:ext cx="6442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Сверка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аудиторий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специальной рассадки  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участников ГИА-9 показала несоответствия 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21 территории  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019803"/>
              </p:ext>
            </p:extLst>
          </p:nvPr>
        </p:nvGraphicFramePr>
        <p:xfrm>
          <a:off x="6215736" y="2185980"/>
          <a:ext cx="5857895" cy="41040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4004"/>
                <a:gridCol w="1457817"/>
                <a:gridCol w="621437"/>
                <a:gridCol w="674703"/>
                <a:gridCol w="603682"/>
                <a:gridCol w="630314"/>
                <a:gridCol w="1455938"/>
              </a:tblGrid>
              <a:tr h="58791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АТЕ</a:t>
                      </a: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Код ППЭ</a:t>
                      </a: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ОГЭ/ГВЭ</a:t>
                      </a: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Подано в РИС </a:t>
                      </a: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Подано в ОИВ</a:t>
                      </a: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обоснована  необходимость </a:t>
                      </a:r>
                      <a:endParaRPr lang="ru-RU" sz="120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318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Выселковский</a:t>
                      </a:r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р-н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ГВЭ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1A9"/>
                    </a:solidFill>
                  </a:tcPr>
                </a:tc>
              </a:tr>
              <a:tr h="2232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Ейский</a:t>
                      </a:r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р-н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ГВЭ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32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Кавказский р-н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ГВЭ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1A9"/>
                    </a:solidFill>
                  </a:tcPr>
                </a:tc>
              </a:tr>
              <a:tr h="2232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Крыловский р-н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2805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ГВЭ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1A9"/>
                    </a:solidFill>
                  </a:tcPr>
                </a:tc>
              </a:tr>
              <a:tr h="2232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Отрадненский</a:t>
                      </a:r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р-н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ГВЭ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32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Павловский р-н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3601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ОГЭ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32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Павловский р-н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3604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ГВЭ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1A9"/>
                    </a:solidFill>
                  </a:tcPr>
                </a:tc>
              </a:tr>
              <a:tr h="2232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Староминский</a:t>
                      </a:r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р-н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ГВЭ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32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Тихорецкий р-н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4401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ОГЭ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32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Тихорецкий р-н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4407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ГВЭ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91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Туапсинский р-н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ОГЭ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32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Успенский р-н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4704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ГВЭ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1A9"/>
                    </a:solidFill>
                  </a:tcPr>
                </a:tc>
              </a:tr>
              <a:tr h="2232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Щербиновский</a:t>
                      </a:r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р-н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4803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ГВЭ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98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ИТОГО: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176788" y="936939"/>
            <a:ext cx="1966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Аудитории</a:t>
            </a:r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7981705" y="936938"/>
            <a:ext cx="2251888" cy="1095550"/>
          </a:xfrm>
          <a:prstGeom prst="wedgeRoundRectCallout">
            <a:avLst>
              <a:gd name="adj1" fmla="val -134709"/>
              <a:gd name="adj2" fmla="val 68607"/>
              <a:gd name="adj3" fmla="val 16667"/>
            </a:avLst>
          </a:prstGeom>
          <a:solidFill>
            <a:schemeClr val="accent1">
              <a:lumMod val="7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Исправления в аудиторный фонд ППЭ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внести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РИС до 20 апреля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297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5000">
              <a:schemeClr val="bg1"/>
            </a:gs>
            <a:gs pos="76000">
              <a:schemeClr val="accent3">
                <a:lumMod val="20000"/>
                <a:lumOff val="80000"/>
              </a:schemeClr>
            </a:gs>
            <a:gs pos="46000">
              <a:srgbClr val="DEEBF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48132" t="18640" r="19393" b="12234"/>
          <a:stretch/>
        </p:blipFill>
        <p:spPr>
          <a:xfrm>
            <a:off x="159798" y="1305017"/>
            <a:ext cx="3897297" cy="4944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35170" t="19417" r="34320" b="7184"/>
          <a:stretch/>
        </p:blipFill>
        <p:spPr>
          <a:xfrm>
            <a:off x="4190260" y="1305017"/>
            <a:ext cx="3719743" cy="4944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50753" t="23690" r="23980" b="12751"/>
          <a:stretch/>
        </p:blipFill>
        <p:spPr>
          <a:xfrm>
            <a:off x="8211845" y="1305017"/>
            <a:ext cx="3559945" cy="4944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530135" y="2485748"/>
            <a:ext cx="550415" cy="46163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99934" y="2087733"/>
            <a:ext cx="550415" cy="46163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406108" y="2024110"/>
            <a:ext cx="550415" cy="46163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330606" y="2517559"/>
            <a:ext cx="557812" cy="333796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121371" y="2087732"/>
            <a:ext cx="479394" cy="398015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1018668" y="2055921"/>
            <a:ext cx="479394" cy="398015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уга 23"/>
          <p:cNvSpPr/>
          <p:nvPr/>
        </p:nvSpPr>
        <p:spPr>
          <a:xfrm rot="19963369">
            <a:off x="763084" y="2378777"/>
            <a:ext cx="6962554" cy="2616640"/>
          </a:xfrm>
          <a:prstGeom prst="arc">
            <a:avLst/>
          </a:prstGeom>
          <a:ln w="38100">
            <a:solidFill>
              <a:srgbClr val="7030A0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уга 24"/>
          <p:cNvSpPr/>
          <p:nvPr/>
        </p:nvSpPr>
        <p:spPr>
          <a:xfrm rot="19963369">
            <a:off x="4615100" y="1819231"/>
            <a:ext cx="7054858" cy="3689614"/>
          </a:xfrm>
          <a:prstGeom prst="arc">
            <a:avLst/>
          </a:prstGeom>
          <a:ln w="38100">
            <a:solidFill>
              <a:srgbClr val="7030A0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уга 25"/>
          <p:cNvSpPr/>
          <p:nvPr/>
        </p:nvSpPr>
        <p:spPr>
          <a:xfrm rot="1636631" flipV="1">
            <a:off x="456574" y="-1083266"/>
            <a:ext cx="6709336" cy="4210303"/>
          </a:xfrm>
          <a:prstGeom prst="arc">
            <a:avLst/>
          </a:prstGeom>
          <a:ln w="38100">
            <a:solidFill>
              <a:srgbClr val="FF0000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уга 26"/>
          <p:cNvSpPr/>
          <p:nvPr/>
        </p:nvSpPr>
        <p:spPr>
          <a:xfrm rot="1636631" flipV="1">
            <a:off x="4294039" y="-1049392"/>
            <a:ext cx="6835344" cy="3965928"/>
          </a:xfrm>
          <a:prstGeom prst="arc">
            <a:avLst/>
          </a:prstGeom>
          <a:ln w="38100">
            <a:solidFill>
              <a:srgbClr val="FF0000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36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5000">
              <a:schemeClr val="bg1"/>
            </a:gs>
            <a:gs pos="76000">
              <a:schemeClr val="accent3">
                <a:lumMod val="20000"/>
                <a:lumOff val="80000"/>
              </a:schemeClr>
            </a:gs>
            <a:gs pos="46000">
              <a:srgbClr val="DEEBF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50564" t="24087" r="23827" b="12114"/>
          <a:stretch/>
        </p:blipFill>
        <p:spPr>
          <a:xfrm>
            <a:off x="8738364" y="836715"/>
            <a:ext cx="3384810" cy="4743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47984" t="19928" r="21371" b="7384"/>
          <a:stretch/>
        </p:blipFill>
        <p:spPr>
          <a:xfrm>
            <a:off x="5309420" y="1278194"/>
            <a:ext cx="3729657" cy="4976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34920" t="18208" r="34032" b="7957"/>
          <a:stretch/>
        </p:blipFill>
        <p:spPr>
          <a:xfrm>
            <a:off x="2278756" y="1632154"/>
            <a:ext cx="3741627" cy="4887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Бланки ГВЭ по математике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l="48132" t="18640" r="19393" b="12234"/>
          <a:stretch/>
        </p:blipFill>
        <p:spPr>
          <a:xfrm>
            <a:off x="0" y="2018345"/>
            <a:ext cx="3421626" cy="4628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2041024" y="3095348"/>
            <a:ext cx="550415" cy="46163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40139" y="2367761"/>
            <a:ext cx="550415" cy="46163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670803" y="2096526"/>
            <a:ext cx="550415" cy="46163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769567" y="1401335"/>
            <a:ext cx="550415" cy="46163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уга 14"/>
          <p:cNvSpPr/>
          <p:nvPr/>
        </p:nvSpPr>
        <p:spPr>
          <a:xfrm rot="1171945" flipV="1">
            <a:off x="284435" y="517311"/>
            <a:ext cx="4770284" cy="3178258"/>
          </a:xfrm>
          <a:prstGeom prst="arc">
            <a:avLst>
              <a:gd name="adj1" fmla="val 16200000"/>
              <a:gd name="adj2" fmla="val 121632"/>
            </a:avLst>
          </a:prstGeom>
          <a:ln w="38100">
            <a:solidFill>
              <a:srgbClr val="FF0000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уга 15"/>
          <p:cNvSpPr/>
          <p:nvPr/>
        </p:nvSpPr>
        <p:spPr>
          <a:xfrm rot="1171945" flipV="1">
            <a:off x="2542667" y="391647"/>
            <a:ext cx="5592492" cy="2599235"/>
          </a:xfrm>
          <a:prstGeom prst="arc">
            <a:avLst>
              <a:gd name="adj1" fmla="val 16200000"/>
              <a:gd name="adj2" fmla="val 121632"/>
            </a:avLst>
          </a:prstGeom>
          <a:ln w="38100">
            <a:solidFill>
              <a:srgbClr val="FF0000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уга 16"/>
          <p:cNvSpPr/>
          <p:nvPr/>
        </p:nvSpPr>
        <p:spPr>
          <a:xfrm rot="1171945" flipV="1">
            <a:off x="5695604" y="-616577"/>
            <a:ext cx="5471261" cy="3309792"/>
          </a:xfrm>
          <a:prstGeom prst="arc">
            <a:avLst>
              <a:gd name="adj1" fmla="val 16200000"/>
              <a:gd name="adj2" fmla="val 121632"/>
            </a:avLst>
          </a:prstGeom>
          <a:ln w="38100">
            <a:solidFill>
              <a:srgbClr val="FF0000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49712" y="3095348"/>
            <a:ext cx="557812" cy="420018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294655" y="2096526"/>
            <a:ext cx="557812" cy="420018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150433" y="2388477"/>
            <a:ext cx="557812" cy="420018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1319982" y="1394273"/>
            <a:ext cx="557812" cy="420018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уга 21"/>
          <p:cNvSpPr/>
          <p:nvPr/>
        </p:nvSpPr>
        <p:spPr>
          <a:xfrm rot="18655969">
            <a:off x="1434228" y="2651810"/>
            <a:ext cx="4754719" cy="2398361"/>
          </a:xfrm>
          <a:prstGeom prst="arc">
            <a:avLst>
              <a:gd name="adj1" fmla="val 16200000"/>
              <a:gd name="adj2" fmla="val 463085"/>
            </a:avLst>
          </a:prstGeom>
          <a:ln w="38100">
            <a:solidFill>
              <a:srgbClr val="7030A0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уга 22"/>
          <p:cNvSpPr/>
          <p:nvPr/>
        </p:nvSpPr>
        <p:spPr>
          <a:xfrm rot="18655969">
            <a:off x="4566584" y="1737811"/>
            <a:ext cx="4705041" cy="3787898"/>
          </a:xfrm>
          <a:prstGeom prst="arc">
            <a:avLst>
              <a:gd name="adj1" fmla="val 16200000"/>
              <a:gd name="adj2" fmla="val 463085"/>
            </a:avLst>
          </a:prstGeom>
          <a:ln w="38100">
            <a:solidFill>
              <a:srgbClr val="7030A0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уга 23"/>
          <p:cNvSpPr/>
          <p:nvPr/>
        </p:nvSpPr>
        <p:spPr>
          <a:xfrm rot="18655969">
            <a:off x="7337086" y="1493287"/>
            <a:ext cx="4865559" cy="2949721"/>
          </a:xfrm>
          <a:prstGeom prst="arc">
            <a:avLst>
              <a:gd name="adj1" fmla="val 16200000"/>
              <a:gd name="adj2" fmla="val 463085"/>
            </a:avLst>
          </a:prstGeom>
          <a:ln w="38100">
            <a:solidFill>
              <a:srgbClr val="7030A0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9723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5000">
              <a:schemeClr val="bg1"/>
            </a:gs>
            <a:gs pos="76000">
              <a:schemeClr val="accent3">
                <a:lumMod val="20000"/>
                <a:lumOff val="80000"/>
              </a:schemeClr>
            </a:gs>
            <a:gs pos="46000">
              <a:srgbClr val="DEEBF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H="1">
            <a:off x="1091954" y="1482572"/>
            <a:ext cx="9847" cy="4598632"/>
          </a:xfrm>
          <a:prstGeom prst="line">
            <a:avLst/>
          </a:prstGeom>
          <a:ln w="317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 проведении контрольных работ </a:t>
            </a:r>
            <a:br>
              <a:rPr lang="ru-RU" dirty="0" smtClean="0"/>
            </a:br>
            <a:r>
              <a:rPr lang="ru-RU" dirty="0" smtClean="0"/>
              <a:t>для обучающихся с ОВЗ, детей-инвалидов, инвалидов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91344" y="1275966"/>
            <a:ext cx="92806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indent="-4445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002060"/>
                </a:solidFill>
              </a:rPr>
              <a:t>О</a:t>
            </a:r>
            <a:r>
              <a:rPr lang="ru-RU" sz="2400" b="1" dirty="0" smtClean="0">
                <a:solidFill>
                  <a:srgbClr val="002060"/>
                </a:solidFill>
              </a:rPr>
              <a:t>бучающиеся </a:t>
            </a:r>
            <a:r>
              <a:rPr lang="ru-RU" sz="2400" b="1" dirty="0">
                <a:solidFill>
                  <a:srgbClr val="002060"/>
                </a:solidFill>
              </a:rPr>
              <a:t>с ОВЗ, </a:t>
            </a:r>
            <a:r>
              <a:rPr lang="ru-RU" sz="2400" b="1" dirty="0" smtClean="0">
                <a:solidFill>
                  <a:srgbClr val="002060"/>
                </a:solidFill>
              </a:rPr>
              <a:t>дети-инвалиды, инвалиды  принимают участие в контрольной работе </a:t>
            </a:r>
            <a:r>
              <a:rPr lang="ru-RU" sz="2400" b="1" u="sng" dirty="0" smtClean="0">
                <a:solidFill>
                  <a:srgbClr val="FF0000"/>
                </a:solidFill>
              </a:rPr>
              <a:t>по своему желанию</a:t>
            </a:r>
            <a:endParaRPr lang="ru-RU" sz="2400" b="1" u="sng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9378" y="3508745"/>
            <a:ext cx="105369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indent="-4445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</a:rPr>
              <a:t>Для </a:t>
            </a:r>
            <a:r>
              <a:rPr lang="ru-RU" sz="2400" b="1" dirty="0">
                <a:solidFill>
                  <a:srgbClr val="002060"/>
                </a:solidFill>
              </a:rPr>
              <a:t>обучающихся с ОВЗ, детей-инвалидов, </a:t>
            </a:r>
            <a:r>
              <a:rPr lang="ru-RU" sz="2400" b="1" dirty="0" smtClean="0">
                <a:solidFill>
                  <a:srgbClr val="002060"/>
                </a:solidFill>
              </a:rPr>
              <a:t>инвалидов </a:t>
            </a:r>
            <a:r>
              <a:rPr lang="ru-RU" sz="2400" b="1" u="sng" dirty="0" smtClean="0">
                <a:solidFill>
                  <a:srgbClr val="FF0000"/>
                </a:solidFill>
              </a:rPr>
              <a:t>адаптированные варианты заданий не разрабатываются</a:t>
            </a:r>
            <a:r>
              <a:rPr lang="ru-RU" sz="2400" b="1" dirty="0" smtClean="0">
                <a:solidFill>
                  <a:srgbClr val="002060"/>
                </a:solidFill>
              </a:rPr>
              <a:t>, используются единые материалы для всех категорий обучающихся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95882" y="5021292"/>
            <a:ext cx="94067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indent="-4445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2027BA"/>
                </a:solidFill>
              </a:rPr>
              <a:t>Продление времени </a:t>
            </a:r>
            <a:r>
              <a:rPr lang="ru-RU" sz="2400" b="1" u="sng" dirty="0" smtClean="0">
                <a:solidFill>
                  <a:srgbClr val="FF0000"/>
                </a:solidFill>
              </a:rPr>
              <a:t>не предусмотрено!</a:t>
            </a:r>
            <a:endParaRPr lang="ru-RU" sz="2400" b="1" u="sng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88256" y="2365530"/>
            <a:ext cx="95223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indent="-4445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2027BA"/>
                </a:solidFill>
              </a:rPr>
              <a:t>Контрольные работы проводятся в условиях, учитывающих состояние здоровья, особенности психофизического развития</a:t>
            </a:r>
            <a:endParaRPr lang="ru-RU" sz="2400" b="1" dirty="0">
              <a:solidFill>
                <a:srgbClr val="2027BA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95126" y="5833045"/>
            <a:ext cx="92147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indent="-444500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</a:rPr>
              <a:t>Используется единая шкала оценивания для всех </a:t>
            </a:r>
            <a:r>
              <a:rPr lang="ru-RU" sz="2400" b="1" dirty="0">
                <a:solidFill>
                  <a:srgbClr val="002060"/>
                </a:solidFill>
              </a:rPr>
              <a:t>категорий </a:t>
            </a:r>
            <a:r>
              <a:rPr lang="ru-RU" sz="2400" b="1" dirty="0" smtClean="0">
                <a:solidFill>
                  <a:srgbClr val="002060"/>
                </a:solidFill>
              </a:rPr>
              <a:t>обучающихся по каждому предмету</a:t>
            </a:r>
            <a:endParaRPr lang="ru-RU" sz="2400" b="1" dirty="0">
              <a:solidFill>
                <a:srgbClr val="002060"/>
              </a:solidFill>
            </a:endParaRPr>
          </a:p>
          <a:p>
            <a:pPr marL="985838" indent="-63023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2394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5000">
              <a:schemeClr val="bg1"/>
            </a:gs>
            <a:gs pos="76000">
              <a:schemeClr val="accent3">
                <a:lumMod val="20000"/>
                <a:lumOff val="80000"/>
              </a:schemeClr>
            </a:gs>
            <a:gs pos="46000">
              <a:srgbClr val="DEEBF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Рисунок 92"/>
          <p:cNvPicPr>
            <a:picLocks noChangeAspect="1"/>
          </p:cNvPicPr>
          <p:nvPr/>
        </p:nvPicPr>
        <p:blipFill rotWithShape="1">
          <a:blip r:embed="rId3"/>
          <a:srcRect b="51958"/>
          <a:stretch/>
        </p:blipFill>
        <p:spPr>
          <a:xfrm>
            <a:off x="0" y="4085609"/>
            <a:ext cx="12150381" cy="2580938"/>
          </a:xfrm>
          <a:prstGeom prst="rect">
            <a:avLst/>
          </a:prstGeom>
        </p:spPr>
      </p:pic>
      <p:cxnSp>
        <p:nvCxnSpPr>
          <p:cNvPr id="58" name="Прямая со стрелкой 57"/>
          <p:cNvCxnSpPr/>
          <p:nvPr/>
        </p:nvCxnSpPr>
        <p:spPr>
          <a:xfrm flipH="1">
            <a:off x="4735967" y="3246785"/>
            <a:ext cx="447490" cy="84256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6173571" y="2510628"/>
            <a:ext cx="1057" cy="1185211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endCxn id="31" idx="3"/>
          </p:cNvCxnSpPr>
          <p:nvPr/>
        </p:nvCxnSpPr>
        <p:spPr>
          <a:xfrm flipH="1" flipV="1">
            <a:off x="4757246" y="2572380"/>
            <a:ext cx="390240" cy="33778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7167239" y="2606158"/>
            <a:ext cx="390240" cy="10775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6147552" y="1114317"/>
            <a:ext cx="5547" cy="607361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6175345" y="1892385"/>
            <a:ext cx="5547" cy="607361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7112" y="0"/>
            <a:ext cx="10753195" cy="83384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Статистика участников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 ОВЗ,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детей-инвалидов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инвалидов, УИН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Блок-схема: знак завершения 2"/>
          <p:cNvSpPr/>
          <p:nvPr/>
        </p:nvSpPr>
        <p:spPr>
          <a:xfrm>
            <a:off x="5080062" y="953927"/>
            <a:ext cx="2107337" cy="608835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5080063" y="1627047"/>
            <a:ext cx="2095814" cy="58984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5183457" y="3570760"/>
            <a:ext cx="2003942" cy="462113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5134084" y="2277399"/>
            <a:ext cx="2053315" cy="58928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34422" y="2388838"/>
            <a:ext cx="2229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Участники с ОВЗ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53431" y="885479"/>
            <a:ext cx="1739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2 846 </a:t>
            </a:r>
            <a:r>
              <a:rPr lang="ru-RU" sz="2000" b="1" dirty="0" smtClean="0">
                <a:solidFill>
                  <a:schemeClr val="bg1"/>
                </a:solidFill>
              </a:rPr>
              <a:t>чел.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1060" y="1678680"/>
            <a:ext cx="1947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2 810 </a:t>
            </a:r>
            <a:r>
              <a:rPr lang="ru-RU" sz="2000" b="1" dirty="0" smtClean="0">
                <a:solidFill>
                  <a:schemeClr val="bg1"/>
                </a:solidFill>
              </a:rPr>
              <a:t>чел.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3444" y="3556412"/>
            <a:ext cx="1295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36 </a:t>
            </a:r>
            <a:r>
              <a:rPr lang="ru-RU" sz="2000" b="1" dirty="0" smtClean="0">
                <a:solidFill>
                  <a:schemeClr val="bg1"/>
                </a:solidFill>
              </a:rPr>
              <a:t>чел.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69982" y="3536896"/>
            <a:ext cx="2306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УФСИН</a:t>
            </a:r>
          </a:p>
        </p:txBody>
      </p:sp>
      <p:sp>
        <p:nvSpPr>
          <p:cNvPr id="19" name="Блок-схема: знак завершения 18"/>
          <p:cNvSpPr/>
          <p:nvPr/>
        </p:nvSpPr>
        <p:spPr>
          <a:xfrm>
            <a:off x="5147486" y="2924955"/>
            <a:ext cx="2024108" cy="569403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68739" y="2330917"/>
            <a:ext cx="1807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1959 </a:t>
            </a:r>
            <a:r>
              <a:rPr lang="ru-RU" sz="2000" b="1" dirty="0" smtClean="0">
                <a:solidFill>
                  <a:schemeClr val="bg1"/>
                </a:solidFill>
              </a:rPr>
              <a:t>чел.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60436" y="2965281"/>
            <a:ext cx="2328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851 </a:t>
            </a:r>
            <a:r>
              <a:rPr lang="ru-RU" sz="2000" b="1" dirty="0" smtClean="0">
                <a:solidFill>
                  <a:schemeClr val="bg1"/>
                </a:solidFill>
              </a:rPr>
              <a:t>чел.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1" name="Блок-схема: знак завершения 30"/>
          <p:cNvSpPr/>
          <p:nvPr/>
        </p:nvSpPr>
        <p:spPr>
          <a:xfrm>
            <a:off x="2591094" y="2278075"/>
            <a:ext cx="2166152" cy="588610"/>
          </a:xfrm>
          <a:prstGeom prst="flowChartTermina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лок-схема: знак завершения 31"/>
          <p:cNvSpPr/>
          <p:nvPr/>
        </p:nvSpPr>
        <p:spPr>
          <a:xfrm>
            <a:off x="7553340" y="2278075"/>
            <a:ext cx="2166152" cy="574042"/>
          </a:xfrm>
          <a:prstGeom prst="flowChartTermina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1429260" y="981442"/>
            <a:ext cx="1438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ГВЭ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732060" y="1004377"/>
            <a:ext cx="1438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ОГЭ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21362" y="2332509"/>
            <a:ext cx="1947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1 868 </a:t>
            </a:r>
            <a:r>
              <a:rPr lang="ru-RU" sz="2000" b="1" dirty="0" smtClean="0">
                <a:solidFill>
                  <a:schemeClr val="bg1"/>
                </a:solidFill>
              </a:rPr>
              <a:t>чел.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784340" y="2331860"/>
            <a:ext cx="1947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91 </a:t>
            </a:r>
            <a:r>
              <a:rPr lang="ru-RU" sz="2000" b="1" dirty="0" smtClean="0">
                <a:solidFill>
                  <a:schemeClr val="bg1"/>
                </a:solidFill>
              </a:rPr>
              <a:t>чел.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38777" y="2772059"/>
            <a:ext cx="24186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Дети-инвалиды </a:t>
            </a:r>
            <a:endParaRPr lang="ru-RU" sz="2000" b="1" dirty="0">
              <a:solidFill>
                <a:srgbClr val="002060"/>
              </a:solidFill>
            </a:endParaRPr>
          </a:p>
          <a:p>
            <a:r>
              <a:rPr lang="ru-RU" sz="2000" b="1" dirty="0">
                <a:solidFill>
                  <a:srgbClr val="002060"/>
                </a:solidFill>
              </a:rPr>
              <a:t>и инвалиды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877773" y="2331860"/>
            <a:ext cx="2229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Участники с ОВЗ</a:t>
            </a:r>
          </a:p>
        </p:txBody>
      </p:sp>
      <p:sp>
        <p:nvSpPr>
          <p:cNvPr id="54" name="Блок-схема: знак завершения 53"/>
          <p:cNvSpPr/>
          <p:nvPr/>
        </p:nvSpPr>
        <p:spPr>
          <a:xfrm>
            <a:off x="2607285" y="2965835"/>
            <a:ext cx="2166152" cy="599693"/>
          </a:xfrm>
          <a:prstGeom prst="flowChartTermina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Блок-схема: знак завершения 54"/>
          <p:cNvSpPr/>
          <p:nvPr/>
        </p:nvSpPr>
        <p:spPr>
          <a:xfrm>
            <a:off x="7569531" y="2945965"/>
            <a:ext cx="2166152" cy="637390"/>
          </a:xfrm>
          <a:prstGeom prst="flowChartTermina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2837553" y="3000399"/>
            <a:ext cx="1947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579 </a:t>
            </a:r>
            <a:r>
              <a:rPr lang="ru-RU" sz="2000" b="1" dirty="0" smtClean="0">
                <a:solidFill>
                  <a:schemeClr val="bg1"/>
                </a:solidFill>
              </a:rPr>
              <a:t>чел.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800531" y="2999750"/>
            <a:ext cx="1947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272 </a:t>
            </a:r>
            <a:r>
              <a:rPr lang="ru-RU" sz="2000" b="1" dirty="0" smtClean="0">
                <a:solidFill>
                  <a:schemeClr val="bg1"/>
                </a:solidFill>
              </a:rPr>
              <a:t>чел.</a:t>
            </a:r>
            <a:endParaRPr lang="ru-RU" sz="2000" b="1" dirty="0">
              <a:solidFill>
                <a:schemeClr val="bg1"/>
              </a:solidFill>
            </a:endParaRPr>
          </a:p>
        </p:txBody>
      </p:sp>
      <p:cxnSp>
        <p:nvCxnSpPr>
          <p:cNvPr id="59" name="Прямая со стрелкой 58"/>
          <p:cNvCxnSpPr/>
          <p:nvPr/>
        </p:nvCxnSpPr>
        <p:spPr>
          <a:xfrm>
            <a:off x="7158039" y="3235769"/>
            <a:ext cx="443523" cy="3752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8057683" y="1473951"/>
            <a:ext cx="1023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из них: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794346" y="1219025"/>
            <a:ext cx="1023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из них:</a:t>
            </a:r>
          </a:p>
        </p:txBody>
      </p:sp>
      <p:sp>
        <p:nvSpPr>
          <p:cNvPr id="64" name="Блок-схема: знак завершения 63"/>
          <p:cNvSpPr/>
          <p:nvPr/>
        </p:nvSpPr>
        <p:spPr>
          <a:xfrm>
            <a:off x="5134084" y="4109274"/>
            <a:ext cx="2019754" cy="481775"/>
          </a:xfrm>
          <a:prstGeom prst="flowChartTerminator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3845635" y="4133070"/>
            <a:ext cx="15715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Н</a:t>
            </a:r>
            <a:r>
              <a:rPr lang="ru-RU" sz="2400" b="1" dirty="0" smtClean="0">
                <a:solidFill>
                  <a:srgbClr val="002060"/>
                </a:solidFill>
              </a:rPr>
              <a:t>а дому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579346" y="4041196"/>
            <a:ext cx="132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212 </a:t>
            </a:r>
            <a:r>
              <a:rPr lang="ru-RU" sz="2000" b="1" dirty="0" smtClean="0">
                <a:solidFill>
                  <a:schemeClr val="bg1"/>
                </a:solidFill>
              </a:rPr>
              <a:t>чел.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9888766" y="2737490"/>
            <a:ext cx="24186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Дети-инвалиды </a:t>
            </a:r>
            <a:endParaRPr lang="ru-RU" sz="2000" b="1" dirty="0">
              <a:solidFill>
                <a:srgbClr val="002060"/>
              </a:solidFill>
            </a:endParaRPr>
          </a:p>
          <a:p>
            <a:r>
              <a:rPr lang="ru-RU" sz="2000" b="1" dirty="0">
                <a:solidFill>
                  <a:srgbClr val="002060"/>
                </a:solidFill>
              </a:rPr>
              <a:t>и инвалиды</a:t>
            </a:r>
          </a:p>
        </p:txBody>
      </p:sp>
      <p:sp>
        <p:nvSpPr>
          <p:cNvPr id="69" name="Блок-схема: знак завершения 68"/>
          <p:cNvSpPr/>
          <p:nvPr/>
        </p:nvSpPr>
        <p:spPr>
          <a:xfrm>
            <a:off x="5145609" y="4615029"/>
            <a:ext cx="2019754" cy="503703"/>
          </a:xfrm>
          <a:prstGeom prst="flowChartTerminator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2519641" y="4618920"/>
            <a:ext cx="34995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Отдельная аудитория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590871" y="4595513"/>
            <a:ext cx="132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38 </a:t>
            </a:r>
            <a:r>
              <a:rPr lang="ru-RU" sz="2000" b="1" dirty="0" smtClean="0">
                <a:solidFill>
                  <a:schemeClr val="bg1"/>
                </a:solidFill>
              </a:rPr>
              <a:t>чел.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2" name="Блок-схема: знак завершения 71"/>
          <p:cNvSpPr/>
          <p:nvPr/>
        </p:nvSpPr>
        <p:spPr>
          <a:xfrm>
            <a:off x="4126854" y="5176342"/>
            <a:ext cx="1898679" cy="569068"/>
          </a:xfrm>
          <a:prstGeom prst="flowChartTerminator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3122527" y="5213923"/>
            <a:ext cx="15715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Устно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629750" y="5177315"/>
            <a:ext cx="132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2 </a:t>
            </a:r>
            <a:r>
              <a:rPr lang="ru-RU" sz="2000" b="1" dirty="0" smtClean="0">
                <a:solidFill>
                  <a:schemeClr val="bg1"/>
                </a:solidFill>
              </a:rPr>
              <a:t>чел.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5" name="Блок-схема: знак завершения 74"/>
          <p:cNvSpPr/>
          <p:nvPr/>
        </p:nvSpPr>
        <p:spPr>
          <a:xfrm>
            <a:off x="5145609" y="5799904"/>
            <a:ext cx="2019754" cy="569068"/>
          </a:xfrm>
          <a:prstGeom prst="flowChartTerminator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TextBox 76"/>
          <p:cNvSpPr txBox="1"/>
          <p:nvPr/>
        </p:nvSpPr>
        <p:spPr>
          <a:xfrm>
            <a:off x="5473523" y="5805839"/>
            <a:ext cx="1702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2 341 </a:t>
            </a:r>
            <a:r>
              <a:rPr lang="ru-RU" sz="2000" b="1" dirty="0" smtClean="0">
                <a:solidFill>
                  <a:schemeClr val="bg1"/>
                </a:solidFill>
              </a:rPr>
              <a:t>чел.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78" name="Блок-схема: знак завершения 77"/>
          <p:cNvSpPr/>
          <p:nvPr/>
        </p:nvSpPr>
        <p:spPr>
          <a:xfrm>
            <a:off x="6255460" y="5153418"/>
            <a:ext cx="1893240" cy="569068"/>
          </a:xfrm>
          <a:prstGeom prst="flowChartTerminator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TextBox 78"/>
          <p:cNvSpPr txBox="1"/>
          <p:nvPr/>
        </p:nvSpPr>
        <p:spPr>
          <a:xfrm>
            <a:off x="6618003" y="5183146"/>
            <a:ext cx="132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2 </a:t>
            </a:r>
            <a:r>
              <a:rPr lang="ru-RU" sz="2000" b="1" dirty="0" smtClean="0">
                <a:solidFill>
                  <a:schemeClr val="bg1"/>
                </a:solidFill>
              </a:rPr>
              <a:t>чел.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8198954" y="5183146"/>
            <a:ext cx="27234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На компьютере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8" name="Блок-схема: знак завершения 87"/>
          <p:cNvSpPr/>
          <p:nvPr/>
        </p:nvSpPr>
        <p:spPr>
          <a:xfrm>
            <a:off x="7226993" y="5775279"/>
            <a:ext cx="2019754" cy="569068"/>
          </a:xfrm>
          <a:prstGeom prst="flowChartTerminator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TextBox 88"/>
          <p:cNvSpPr txBox="1"/>
          <p:nvPr/>
        </p:nvSpPr>
        <p:spPr>
          <a:xfrm>
            <a:off x="7672255" y="5821127"/>
            <a:ext cx="132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126 </a:t>
            </a:r>
            <a:r>
              <a:rPr lang="ru-RU" sz="2000" b="1" dirty="0" smtClean="0">
                <a:solidFill>
                  <a:schemeClr val="bg1"/>
                </a:solidFill>
              </a:rPr>
              <a:t>чел.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0" name="Блок-схема: знак завершения 89"/>
          <p:cNvSpPr/>
          <p:nvPr/>
        </p:nvSpPr>
        <p:spPr>
          <a:xfrm>
            <a:off x="3039470" y="5799904"/>
            <a:ext cx="2019754" cy="569068"/>
          </a:xfrm>
          <a:prstGeom prst="flowChartTerminator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TextBox 90"/>
          <p:cNvSpPr txBox="1"/>
          <p:nvPr/>
        </p:nvSpPr>
        <p:spPr>
          <a:xfrm>
            <a:off x="3484732" y="5845752"/>
            <a:ext cx="132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14 </a:t>
            </a:r>
            <a:r>
              <a:rPr lang="ru-RU" sz="2000" b="1" dirty="0" smtClean="0">
                <a:solidFill>
                  <a:schemeClr val="bg1"/>
                </a:solidFill>
              </a:rPr>
              <a:t>чел.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1710150" y="5882682"/>
            <a:ext cx="15715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Диктант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9297863" y="5845240"/>
            <a:ext cx="20773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Сочинение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5409075" y="6285125"/>
            <a:ext cx="20773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Изложение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8" name="Блок-схема: знак завершения 97"/>
          <p:cNvSpPr/>
          <p:nvPr/>
        </p:nvSpPr>
        <p:spPr>
          <a:xfrm>
            <a:off x="2577803" y="974330"/>
            <a:ext cx="2166152" cy="576130"/>
          </a:xfrm>
          <a:prstGeom prst="flowChartTermina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Блок-схема: знак завершения 98"/>
          <p:cNvSpPr/>
          <p:nvPr/>
        </p:nvSpPr>
        <p:spPr>
          <a:xfrm>
            <a:off x="7540049" y="974330"/>
            <a:ext cx="2166152" cy="605505"/>
          </a:xfrm>
          <a:prstGeom prst="flowChartTermina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TextBox 99"/>
          <p:cNvSpPr txBox="1"/>
          <p:nvPr/>
        </p:nvSpPr>
        <p:spPr>
          <a:xfrm>
            <a:off x="2808071" y="1028764"/>
            <a:ext cx="1947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2 482 </a:t>
            </a:r>
            <a:r>
              <a:rPr lang="ru-RU" sz="2000" b="1" dirty="0" smtClean="0">
                <a:solidFill>
                  <a:schemeClr val="bg1"/>
                </a:solidFill>
              </a:rPr>
              <a:t>чел.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771049" y="1028115"/>
            <a:ext cx="1947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364 </a:t>
            </a:r>
            <a:r>
              <a:rPr lang="ru-RU" sz="2000" b="1" dirty="0" smtClean="0">
                <a:solidFill>
                  <a:schemeClr val="bg1"/>
                </a:solidFill>
              </a:rPr>
              <a:t>чел.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31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5000">
              <a:schemeClr val="bg1"/>
            </a:gs>
            <a:gs pos="76000">
              <a:schemeClr val="accent3">
                <a:lumMod val="20000"/>
                <a:lumOff val="80000"/>
              </a:schemeClr>
            </a:gs>
            <a:gs pos="46000">
              <a:srgbClr val="DEEBF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Выбор предметов и формы экзаменов в 2021 году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594024" y="2134117"/>
            <a:ext cx="972561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два обязательных предмета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(русский язык и математика)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 своему желанию один предмет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– русский язык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или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математика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форме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ОГЭ или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ГВЭ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13246" y="4199810"/>
            <a:ext cx="104787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Обучающиеся в учреждениях закрытого типа и в УИН сдают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два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обязательных экзамена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(русский язык и математика)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Нашивка 2"/>
          <p:cNvSpPr/>
          <p:nvPr/>
        </p:nvSpPr>
        <p:spPr>
          <a:xfrm>
            <a:off x="665825" y="2447240"/>
            <a:ext cx="408373" cy="72796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chemeClr val="tx1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665825" y="4199810"/>
            <a:ext cx="408373" cy="72796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94024" y="1176934"/>
            <a:ext cx="92719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Обучающиеся с ОВЗ, дети-инвалиды,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инвалиды могут выбрать: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89273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5000">
              <a:schemeClr val="bg1"/>
            </a:gs>
            <a:gs pos="76000">
              <a:schemeClr val="accent3">
                <a:lumMod val="20000"/>
                <a:lumOff val="80000"/>
              </a:schemeClr>
            </a:gs>
            <a:gs pos="46000">
              <a:srgbClr val="DEEBF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 flipH="1">
            <a:off x="1061626" y="1527896"/>
            <a:ext cx="1477959" cy="1485177"/>
          </a:xfrm>
          <a:prstGeom prst="line">
            <a:avLst/>
          </a:prstGeom>
          <a:solidFill>
            <a:srgbClr val="E1CD90"/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87519" y="3170160"/>
            <a:ext cx="1023895" cy="2369506"/>
          </a:xfrm>
          <a:prstGeom prst="line">
            <a:avLst/>
          </a:prstGeom>
          <a:solidFill>
            <a:srgbClr val="E1CD90"/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563237" y="2939319"/>
            <a:ext cx="606180" cy="61005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075334" y="1075453"/>
            <a:ext cx="606180" cy="61005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30989" y="248775"/>
            <a:ext cx="10753195" cy="405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Условия</a:t>
            </a:r>
            <a:r>
              <a:rPr lang="ru-RU" sz="2400" dirty="0"/>
              <a:t>, которые могут быть </a:t>
            </a:r>
            <a:r>
              <a:rPr lang="ru-RU" sz="2400" dirty="0" smtClean="0"/>
              <a:t>обеспечены детям-инвалидам и детям с ОВЗ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77967" y="2912531"/>
            <a:ext cx="592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333F50"/>
                </a:solidFill>
                <a:latin typeface="Franklin Gothic Demi Cond" panose="020B07060304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endParaRPr lang="ru-RU" sz="3200" b="1" dirty="0">
              <a:solidFill>
                <a:srgbClr val="333F50"/>
              </a:solidFill>
              <a:latin typeface="Franklin Gothic Demi Cond" panose="020B07060304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75334" y="1084465"/>
            <a:ext cx="592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333F50"/>
                </a:solidFill>
                <a:latin typeface="Franklin Gothic Demi Cond" panose="020B07060304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835768" y="1186749"/>
            <a:ext cx="8037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70C0"/>
                </a:solidFill>
                <a:latin typeface="Franklin Gothic Demi Cond" panose="020B0706030402020204" pitchFamily="34" charset="0"/>
                <a:ea typeface="Roboto Thin" panose="02000000000000000000" pitchFamily="2" charset="0"/>
                <a:cs typeface="Roboto Thin" panose="02000000000000000000" pitchFamily="2" charset="0"/>
              </a:rPr>
              <a:t>продолжительность времени экзамена увеличивается на </a:t>
            </a:r>
            <a:r>
              <a:rPr lang="ru-RU" sz="2000" dirty="0" smtClean="0">
                <a:solidFill>
                  <a:srgbClr val="0070C0"/>
                </a:solidFill>
                <a:latin typeface="Franklin Gothic Demi Cond" panose="020B0706030402020204" pitchFamily="34" charset="0"/>
                <a:ea typeface="Roboto Thin" panose="02000000000000000000" pitchFamily="2" charset="0"/>
                <a:cs typeface="Roboto Thin" panose="02000000000000000000" pitchFamily="2" charset="0"/>
              </a:rPr>
              <a:t>1,5 часа</a:t>
            </a:r>
            <a:endParaRPr lang="ru-RU" sz="2000" dirty="0">
              <a:solidFill>
                <a:srgbClr val="0070C0"/>
              </a:solidFill>
              <a:latin typeface="Franklin Gothic Demi Cond" panose="020B0706030402020204" pitchFamily="34" charset="0"/>
              <a:ea typeface="Roboto Thin" panose="02000000000000000000" pitchFamily="2" charset="0"/>
              <a:cs typeface="Roboto Thin" panose="02000000000000000000" pitchFamily="2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653076" y="2667117"/>
            <a:ext cx="778034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70C0"/>
                </a:solidFill>
                <a:latin typeface="Franklin Gothic Demi Cond" panose="020B0706030402020204" pitchFamily="34" charset="0"/>
                <a:ea typeface="Roboto Thin" panose="02000000000000000000" pitchFamily="2" charset="0"/>
                <a:cs typeface="Roboto Thin" panose="02000000000000000000" pitchFamily="2" charset="0"/>
              </a:rPr>
              <a:t>создание</a:t>
            </a:r>
            <a:r>
              <a:rPr lang="ru-RU" sz="2000" dirty="0">
                <a:solidFill>
                  <a:srgbClr val="0070C0"/>
                </a:solidFill>
                <a:latin typeface="Franklin Gothic Demi Cond" panose="020B0706030402020204" pitchFamily="34" charset="0"/>
                <a:ea typeface="Roboto Thin" panose="02000000000000000000" pitchFamily="2" charset="0"/>
                <a:cs typeface="Roboto Thin" panose="02000000000000000000" pitchFamily="2" charset="0"/>
              </a:rPr>
              <a:t> </a:t>
            </a:r>
            <a:r>
              <a:rPr lang="ru-RU" sz="2000" dirty="0" smtClean="0">
                <a:solidFill>
                  <a:srgbClr val="0070C0"/>
                </a:solidFill>
                <a:latin typeface="Franklin Gothic Demi Cond" panose="020B0706030402020204" pitchFamily="34" charset="0"/>
                <a:ea typeface="Roboto Thin" panose="02000000000000000000" pitchFamily="2" charset="0"/>
                <a:cs typeface="Roboto Thin" panose="02000000000000000000" pitchFamily="2" charset="0"/>
              </a:rPr>
              <a:t>специальных условий на ГИА, </a:t>
            </a:r>
            <a:r>
              <a:rPr lang="ru-RU" sz="2000" dirty="0">
                <a:solidFill>
                  <a:srgbClr val="0070C0"/>
                </a:solidFill>
                <a:latin typeface="Franklin Gothic Demi Cond" panose="020B0706030402020204" pitchFamily="34" charset="0"/>
                <a:ea typeface="Roboto Thin" panose="02000000000000000000" pitchFamily="2" charset="0"/>
                <a:cs typeface="Roboto Thin" panose="02000000000000000000" pitchFamily="2" charset="0"/>
              </a:rPr>
              <a:t>учитывающих состояние их здоровья, особенности психофизического </a:t>
            </a:r>
            <a:r>
              <a:rPr lang="ru-RU" sz="2000" dirty="0" smtClean="0">
                <a:solidFill>
                  <a:srgbClr val="0070C0"/>
                </a:solidFill>
                <a:latin typeface="Franklin Gothic Demi Cond" panose="020B0706030402020204" pitchFamily="34" charset="0"/>
                <a:ea typeface="Roboto Thin" panose="02000000000000000000" pitchFamily="2" charset="0"/>
                <a:cs typeface="Roboto Thin" panose="02000000000000000000" pitchFamily="2" charset="0"/>
              </a:rPr>
              <a:t>развития: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 smtClean="0">
              <a:solidFill>
                <a:srgbClr val="0070C0"/>
              </a:solidFill>
              <a:latin typeface="Franklin Gothic Demi Cond" panose="020B0706030402020204" pitchFamily="34" charset="0"/>
              <a:ea typeface="Roboto Thin" panose="02000000000000000000" pitchFamily="2" charset="0"/>
              <a:cs typeface="Roboto Thin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Franklin Gothic Demi Cond" panose="020B0706030402020204" pitchFamily="34" charset="0"/>
                <a:ea typeface="Roboto Thin" panose="02000000000000000000" pitchFamily="2" charset="0"/>
                <a:cs typeface="Roboto Thin" panose="02000000000000000000" pitchFamily="2" charset="0"/>
              </a:rPr>
              <a:t>наличие специальных устройств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Franklin Gothic Demi Cond" panose="020B0706030402020204" pitchFamily="34" charset="0"/>
                <a:ea typeface="Roboto Thin" panose="02000000000000000000" pitchFamily="2" charset="0"/>
                <a:cs typeface="Roboto Thin" panose="02000000000000000000" pitchFamily="2" charset="0"/>
              </a:rPr>
              <a:t>увеличение шрифта КИМ и бланков ответов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Franklin Gothic Demi Cond" panose="020B0706030402020204" pitchFamily="34" charset="0"/>
                <a:ea typeface="Roboto Thin" panose="02000000000000000000" pitchFamily="2" charset="0"/>
                <a:cs typeface="Roboto Thin" panose="02000000000000000000" pitchFamily="2" charset="0"/>
              </a:rPr>
              <a:t>особенный режим для питания, отдыха и медицинских процедур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Franklin Gothic Demi Cond" panose="020B0706030402020204" pitchFamily="34" charset="0"/>
                <a:ea typeface="Roboto Thin" panose="02000000000000000000" pitchFamily="2" charset="0"/>
                <a:cs typeface="Roboto Thin" panose="02000000000000000000" pitchFamily="2" charset="0"/>
              </a:rPr>
              <a:t>предоставление отдельной аудитории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Franklin Gothic Demi Cond" panose="020B0706030402020204" pitchFamily="34" charset="0"/>
                <a:ea typeface="Roboto Thin" panose="02000000000000000000" pitchFamily="2" charset="0"/>
                <a:cs typeface="Roboto Thin" panose="02000000000000000000" pitchFamily="2" charset="0"/>
              </a:rPr>
              <a:t>присутствие </a:t>
            </a:r>
            <a:r>
              <a:rPr lang="ru-RU" sz="1600" dirty="0" smtClean="0">
                <a:solidFill>
                  <a:srgbClr val="002060"/>
                </a:solidFill>
                <a:latin typeface="Franklin Gothic Demi Cond" panose="020B0706030402020204" pitchFamily="34" charset="0"/>
                <a:ea typeface="Roboto Thin" panose="02000000000000000000" pitchFamily="2" charset="0"/>
                <a:cs typeface="Roboto Thin" panose="02000000000000000000" pitchFamily="2" charset="0"/>
              </a:rPr>
              <a:t>в аудитории ассистентов, </a:t>
            </a:r>
            <a:r>
              <a:rPr lang="ru-RU" sz="1600" dirty="0">
                <a:solidFill>
                  <a:srgbClr val="002060"/>
                </a:solidFill>
                <a:latin typeface="Franklin Gothic Demi Cond" panose="020B0706030402020204" pitchFamily="34" charset="0"/>
                <a:ea typeface="Roboto Thin" panose="02000000000000000000" pitchFamily="2" charset="0"/>
                <a:cs typeface="Roboto Thin" panose="02000000000000000000" pitchFamily="2" charset="0"/>
              </a:rPr>
              <a:t>оказывающих необходимую </a:t>
            </a:r>
            <a:r>
              <a:rPr lang="ru-RU" sz="1600" dirty="0" smtClean="0">
                <a:solidFill>
                  <a:srgbClr val="002060"/>
                </a:solidFill>
                <a:latin typeface="Franklin Gothic Demi Cond" panose="020B0706030402020204" pitchFamily="34" charset="0"/>
                <a:ea typeface="Roboto Thin" panose="02000000000000000000" pitchFamily="2" charset="0"/>
                <a:cs typeface="Roboto Thin" panose="02000000000000000000" pitchFamily="2" charset="0"/>
              </a:rPr>
              <a:t>помощь</a:t>
            </a:r>
            <a:endParaRPr lang="ru-RU" sz="1600" dirty="0">
              <a:solidFill>
                <a:srgbClr val="002060"/>
              </a:solidFill>
              <a:latin typeface="Franklin Gothic Demi Cond" panose="020B0706030402020204" pitchFamily="34" charset="0"/>
              <a:ea typeface="Roboto Thin" panose="02000000000000000000" pitchFamily="2" charset="0"/>
              <a:cs typeface="Roboto Thin" panose="02000000000000000000" pitchFamily="2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1697836" y="5219914"/>
            <a:ext cx="606180" cy="61005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711732" y="5240537"/>
            <a:ext cx="592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333F50"/>
                </a:solidFill>
                <a:latin typeface="Franklin Gothic Demi Cond" panose="020B07060304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353154" y="5164178"/>
            <a:ext cx="8002291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70C0"/>
                </a:solidFill>
                <a:latin typeface="Franklin Gothic Demi Cond" panose="020B0706030402020204" pitchFamily="34" charset="0"/>
                <a:ea typeface="Roboto Thin" panose="02000000000000000000" pitchFamily="2" charset="0"/>
                <a:cs typeface="Roboto Thin" panose="02000000000000000000" pitchFamily="2" charset="0"/>
              </a:rPr>
              <a:t>организация пунктов проведения экзамена на дому, </a:t>
            </a:r>
            <a:r>
              <a:rPr lang="ru-RU" sz="2000" dirty="0" smtClean="0">
                <a:solidFill>
                  <a:srgbClr val="0070C0"/>
                </a:solidFill>
                <a:latin typeface="Franklin Gothic Demi Cond" panose="020B0706030402020204" pitchFamily="34" charset="0"/>
                <a:ea typeface="Roboto Thin" panose="02000000000000000000" pitchFamily="2" charset="0"/>
                <a:cs typeface="Roboto Thin" panose="02000000000000000000" pitchFamily="2" charset="0"/>
              </a:rPr>
              <a:t>в </a:t>
            </a:r>
            <a:r>
              <a:rPr lang="ru-RU" sz="2000" dirty="0">
                <a:solidFill>
                  <a:srgbClr val="0070C0"/>
                </a:solidFill>
                <a:latin typeface="Franklin Gothic Demi Cond" panose="020B0706030402020204" pitchFamily="34" charset="0"/>
                <a:ea typeface="Roboto Thin" panose="02000000000000000000" pitchFamily="2" charset="0"/>
                <a:cs typeface="Roboto Thin" panose="02000000000000000000" pitchFamily="2" charset="0"/>
              </a:rPr>
              <a:t>медицинской организации, в </a:t>
            </a:r>
            <a:r>
              <a:rPr lang="ru-RU" sz="2000" dirty="0" smtClean="0">
                <a:solidFill>
                  <a:srgbClr val="0070C0"/>
                </a:solidFill>
                <a:latin typeface="Franklin Gothic Demi Cond" panose="020B0706030402020204" pitchFamily="34" charset="0"/>
                <a:ea typeface="Roboto Thin" panose="02000000000000000000" pitchFamily="2" charset="0"/>
                <a:cs typeface="Roboto Thin" panose="02000000000000000000" pitchFamily="2" charset="0"/>
              </a:rPr>
              <a:t>санатории</a:t>
            </a:r>
            <a:endParaRPr lang="ru-RU" sz="2000" dirty="0">
              <a:solidFill>
                <a:srgbClr val="0070C0"/>
              </a:solidFill>
              <a:latin typeface="Franklin Gothic Demi Cond" panose="020B0706030402020204" pitchFamily="34" charset="0"/>
              <a:ea typeface="Roboto Thin" panose="02000000000000000000" pitchFamily="2" charset="0"/>
              <a:cs typeface="Roboto Thi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333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5000">
              <a:schemeClr val="bg1"/>
            </a:gs>
            <a:gs pos="76000">
              <a:schemeClr val="accent3">
                <a:lumMod val="20000"/>
                <a:lumOff val="80000"/>
              </a:schemeClr>
            </a:gs>
            <a:gs pos="46000">
              <a:srgbClr val="DEEBF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571" y="881337"/>
            <a:ext cx="10753195" cy="833846"/>
          </a:xfrm>
        </p:spPr>
        <p:txBody>
          <a:bodyPr>
            <a:normAutofit/>
          </a:bodyPr>
          <a:lstStyle/>
          <a:p>
            <a:r>
              <a:rPr lang="ru-RU" sz="2300" dirty="0" smtClean="0">
                <a:solidFill>
                  <a:srgbClr val="00B050"/>
                </a:solidFill>
              </a:rPr>
              <a:t>При подготовке ППЭ ГВЭ необходимо запланировать и внести данные </a:t>
            </a:r>
            <a:r>
              <a:rPr lang="ru-RU" sz="2300" dirty="0">
                <a:solidFill>
                  <a:srgbClr val="00B050"/>
                </a:solidFill>
              </a:rPr>
              <a:t>в </a:t>
            </a:r>
            <a:r>
              <a:rPr lang="ru-RU" sz="2300" dirty="0" smtClean="0">
                <a:solidFill>
                  <a:srgbClr val="00B050"/>
                </a:solidFill>
              </a:rPr>
              <a:t>РИС:</a:t>
            </a:r>
            <a:endParaRPr lang="ru-RU" sz="2300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82" y="2717451"/>
            <a:ext cx="105293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5838" indent="-630238">
              <a:buFont typeface="Arial" panose="020B0604020202020204" pitchFamily="34" charset="0"/>
              <a:buChar char="•"/>
            </a:pPr>
            <a:r>
              <a:rPr lang="ru-RU" sz="2400" b="1" u="sng" dirty="0" smtClean="0">
                <a:solidFill>
                  <a:srgbClr val="0070C0"/>
                </a:solidFill>
              </a:rPr>
              <a:t>отдельные </a:t>
            </a:r>
            <a:r>
              <a:rPr lang="ru-RU" sz="2400" b="1" u="sng" dirty="0">
                <a:solidFill>
                  <a:srgbClr val="0070C0"/>
                </a:solidFill>
              </a:rPr>
              <a:t>аудитории </a:t>
            </a:r>
            <a:r>
              <a:rPr lang="ru-RU" sz="2400" b="1" dirty="0">
                <a:solidFill>
                  <a:srgbClr val="002060"/>
                </a:solidFill>
              </a:rPr>
              <a:t>для проведения изложения с </a:t>
            </a:r>
            <a:r>
              <a:rPr lang="ru-RU" sz="2400" b="1" dirty="0" smtClean="0">
                <a:solidFill>
                  <a:srgbClr val="002060"/>
                </a:solidFill>
              </a:rPr>
              <a:t>разными маркировками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1691" y="5216051"/>
            <a:ext cx="103316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5838" indent="-630238">
              <a:buFont typeface="Arial" panose="020B0604020202020204" pitchFamily="34" charset="0"/>
              <a:buChar char="•"/>
            </a:pPr>
            <a:r>
              <a:rPr lang="ru-RU" sz="2400" b="1" u="sng" dirty="0" smtClean="0">
                <a:solidFill>
                  <a:srgbClr val="0070C0"/>
                </a:solidFill>
              </a:rPr>
              <a:t>ассистентов, экзаменаторов-собеседников </a:t>
            </a:r>
            <a:r>
              <a:rPr lang="ru-RU" sz="2400" b="1" u="sng" dirty="0">
                <a:solidFill>
                  <a:srgbClr val="0070C0"/>
                </a:solidFill>
              </a:rPr>
              <a:t>на ГВЭ в устной форме</a:t>
            </a:r>
            <a:r>
              <a:rPr lang="ru-RU" sz="2400" b="1" dirty="0">
                <a:solidFill>
                  <a:srgbClr val="002060"/>
                </a:solidFill>
              </a:rPr>
              <a:t>, для нуждающихся участников ГИА-9 (слепых, глухих и др.) в соответствии с рекомендациями ПМПК 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1691" y="1607405"/>
            <a:ext cx="92806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5838" indent="-63023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b="1" u="sng" dirty="0" smtClean="0">
                <a:solidFill>
                  <a:srgbClr val="0070C0"/>
                </a:solidFill>
              </a:rPr>
              <a:t>отдельные </a:t>
            </a:r>
            <a:r>
              <a:rPr lang="ru-RU" sz="2400" b="1" u="sng" dirty="0">
                <a:solidFill>
                  <a:srgbClr val="0070C0"/>
                </a:solidFill>
              </a:rPr>
              <a:t>аудитории </a:t>
            </a:r>
            <a:r>
              <a:rPr lang="ru-RU" sz="2400" b="1" dirty="0">
                <a:solidFill>
                  <a:srgbClr val="002060"/>
                </a:solidFill>
              </a:rPr>
              <a:t>на экзамене по русскому языку для обучающихся, пишущих сочинение, изложение, </a:t>
            </a:r>
            <a:r>
              <a:rPr lang="ru-RU" sz="2400" b="1" dirty="0" smtClean="0">
                <a:solidFill>
                  <a:srgbClr val="002060"/>
                </a:solidFill>
              </a:rPr>
              <a:t>диктант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351858" y="155269"/>
            <a:ext cx="10753195" cy="833846"/>
          </a:xfrm>
          <a:prstGeom prst="rect">
            <a:avLst/>
          </a:prstGeom>
        </p:spPr>
        <p:txBody>
          <a:bodyPr vert="horz" lIns="35997" tIns="35997" rIns="35997" bIns="35997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99" b="1" kern="1200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</a:lstStyle>
          <a:p>
            <a:r>
              <a:rPr lang="ru-RU" dirty="0" smtClean="0"/>
              <a:t>Подготовка ППЭ к проведению ГВЭ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1691" y="3966751"/>
            <a:ext cx="10115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5838" indent="-63023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b="1" u="sng" dirty="0">
                <a:solidFill>
                  <a:srgbClr val="0070C0"/>
                </a:solidFill>
              </a:rPr>
              <a:t>отдельные аудитории </a:t>
            </a:r>
            <a:r>
              <a:rPr lang="ru-RU" sz="2400" b="1" dirty="0">
                <a:solidFill>
                  <a:srgbClr val="002060"/>
                </a:solidFill>
              </a:rPr>
              <a:t>для нуждающихся участников ГИА-9 (слепых, глухих и др.) в соответствии с рекомендациями ПМПК </a:t>
            </a:r>
          </a:p>
        </p:txBody>
      </p:sp>
      <p:sp>
        <p:nvSpPr>
          <p:cNvPr id="5" name="Левая фигурная скобка 4"/>
          <p:cNvSpPr/>
          <p:nvPr/>
        </p:nvSpPr>
        <p:spPr>
          <a:xfrm>
            <a:off x="173634" y="1544715"/>
            <a:ext cx="735874" cy="5013708"/>
          </a:xfrm>
          <a:prstGeom prst="leftBrace">
            <a:avLst>
              <a:gd name="adj1" fmla="val 63828"/>
              <a:gd name="adj2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977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5000">
              <a:schemeClr val="bg1"/>
            </a:gs>
            <a:gs pos="76000">
              <a:schemeClr val="accent3">
                <a:lumMod val="20000"/>
                <a:lumOff val="80000"/>
              </a:schemeClr>
            </a:gs>
            <a:gs pos="46000">
              <a:srgbClr val="DEEBF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ятиугольник 20"/>
          <p:cNvSpPr/>
          <p:nvPr/>
        </p:nvSpPr>
        <p:spPr>
          <a:xfrm flipH="1">
            <a:off x="5666275" y="5166523"/>
            <a:ext cx="6525725" cy="1118587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ятиугольник 21"/>
          <p:cNvSpPr/>
          <p:nvPr/>
        </p:nvSpPr>
        <p:spPr>
          <a:xfrm>
            <a:off x="-5485" y="5161418"/>
            <a:ext cx="5671760" cy="1118587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ятиугольник 18"/>
          <p:cNvSpPr/>
          <p:nvPr/>
        </p:nvSpPr>
        <p:spPr>
          <a:xfrm flipH="1">
            <a:off x="5666275" y="3910177"/>
            <a:ext cx="6525725" cy="1118587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ятиугольник 19"/>
          <p:cNvSpPr/>
          <p:nvPr/>
        </p:nvSpPr>
        <p:spPr>
          <a:xfrm>
            <a:off x="-5485" y="3905072"/>
            <a:ext cx="5671760" cy="1118587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ятиугольник 17"/>
          <p:cNvSpPr/>
          <p:nvPr/>
        </p:nvSpPr>
        <p:spPr>
          <a:xfrm flipH="1">
            <a:off x="5666275" y="2666025"/>
            <a:ext cx="6525725" cy="1118587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ятиугольник 16"/>
          <p:cNvSpPr/>
          <p:nvPr/>
        </p:nvSpPr>
        <p:spPr>
          <a:xfrm>
            <a:off x="-5485" y="2660920"/>
            <a:ext cx="5671760" cy="1118587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ятиугольник 11"/>
          <p:cNvSpPr/>
          <p:nvPr/>
        </p:nvSpPr>
        <p:spPr>
          <a:xfrm flipH="1">
            <a:off x="5666275" y="1398425"/>
            <a:ext cx="6525725" cy="1118587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ятиугольник 2"/>
          <p:cNvSpPr/>
          <p:nvPr/>
        </p:nvSpPr>
        <p:spPr>
          <a:xfrm>
            <a:off x="0" y="1411553"/>
            <a:ext cx="5671760" cy="1118587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маркировки на ГВЭ по русскому языку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0805" y="1459767"/>
            <a:ext cx="5276193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b="1" dirty="0">
                <a:solidFill>
                  <a:srgbClr val="002060"/>
                </a:solidFill>
                <a:cs typeface="Times New Roman" pitchFamily="18" charset="0"/>
              </a:rPr>
              <a:t>Обучающиеся без ОВЗ,  </a:t>
            </a:r>
            <a:endParaRPr lang="ru-RU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с</a:t>
            </a:r>
            <a:r>
              <a:rPr lang="ru-RU" b="1" dirty="0">
                <a:solidFill>
                  <a:srgbClr val="002060"/>
                </a:solidFill>
                <a:cs typeface="Times New Roman" pitchFamily="18" charset="0"/>
              </a:rPr>
              <a:t> нарушениями опорно-двигательного аппарата, </a:t>
            </a:r>
            <a:endParaRPr lang="ru-RU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обучающиеся  </a:t>
            </a:r>
            <a:r>
              <a:rPr lang="ru-RU" b="1" dirty="0">
                <a:solidFill>
                  <a:srgbClr val="002060"/>
                </a:solidFill>
                <a:cs typeface="Times New Roman" pitchFamily="18" charset="0"/>
              </a:rPr>
              <a:t>и  с другими заболеваниями</a:t>
            </a:r>
            <a:endParaRPr lang="ru-RU" b="1" dirty="0">
              <a:solidFill>
                <a:srgbClr val="002060"/>
              </a:solidFill>
              <a:ea typeface="Calibri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9315" y="2909043"/>
            <a:ext cx="4729655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55725" algn="l"/>
              </a:tabLst>
            </a:pPr>
            <a:r>
              <a:rPr lang="ru-RU" b="1" dirty="0">
                <a:solidFill>
                  <a:srgbClr val="002060"/>
                </a:solidFill>
                <a:cs typeface="Times New Roman" pitchFamily="18" charset="0"/>
              </a:rPr>
              <a:t>Глухие, позднооглохшие, слабослышащие,  </a:t>
            </a:r>
          </a:p>
          <a:p>
            <a:pPr>
              <a:lnSpc>
                <a:spcPct val="115000"/>
              </a:lnSpc>
              <a:tabLst>
                <a:tab pos="1355725" algn="l"/>
              </a:tabLst>
            </a:pPr>
            <a:r>
              <a:rPr lang="ru-RU" b="1" dirty="0">
                <a:solidFill>
                  <a:srgbClr val="002060"/>
                </a:solidFill>
                <a:cs typeface="Times New Roman" pitchFamily="18" charset="0"/>
              </a:rPr>
              <a:t>с ЗПР, </a:t>
            </a:r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с</a:t>
            </a:r>
            <a:r>
              <a:rPr lang="ru-RU" b="1" dirty="0">
                <a:solidFill>
                  <a:srgbClr val="002060"/>
                </a:solidFill>
                <a:cs typeface="Times New Roman" pitchFamily="18" charset="0"/>
              </a:rPr>
              <a:t> тяжелыми нарушениями речи </a:t>
            </a:r>
            <a:endParaRPr lang="ru-RU" b="1" dirty="0">
              <a:solidFill>
                <a:srgbClr val="002060"/>
              </a:solidFill>
              <a:ea typeface="Calibri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66275" y="1476485"/>
            <a:ext cx="72152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FF0000"/>
                </a:solidFill>
              </a:rPr>
              <a:t>Маркировка – «А», </a:t>
            </a:r>
          </a:p>
          <a:p>
            <a:pPr marL="355600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0070C0"/>
                </a:solidFill>
              </a:rPr>
              <a:t>сочинение – 100 номера  вариантов, </a:t>
            </a:r>
          </a:p>
          <a:p>
            <a:pPr marL="355600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0070C0"/>
                </a:solidFill>
              </a:rPr>
              <a:t>изложение с творческим заданием – 400 </a:t>
            </a:r>
            <a:r>
              <a:rPr lang="ru-RU" b="1" dirty="0">
                <a:solidFill>
                  <a:srgbClr val="0070C0"/>
                </a:solidFill>
              </a:rPr>
              <a:t>номера  вариантов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66275" y="2736060"/>
            <a:ext cx="73063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rgbClr val="FF0000"/>
                </a:solidFill>
              </a:rPr>
              <a:t>Маркировка – «К», 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355600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0070C0"/>
                </a:solidFill>
              </a:rPr>
              <a:t>сочинение </a:t>
            </a:r>
            <a:r>
              <a:rPr lang="ru-RU" b="1" dirty="0">
                <a:solidFill>
                  <a:srgbClr val="0070C0"/>
                </a:solidFill>
              </a:rPr>
              <a:t>– 200 номера  вариантов, 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355600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0070C0"/>
                </a:solidFill>
              </a:rPr>
              <a:t>изложение </a:t>
            </a:r>
            <a:r>
              <a:rPr lang="ru-RU" b="1" dirty="0">
                <a:solidFill>
                  <a:srgbClr val="0070C0"/>
                </a:solidFill>
              </a:rPr>
              <a:t>с творческим заданием – 500 номера  вариантов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666275" y="3981171"/>
            <a:ext cx="7387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rgbClr val="FF0000"/>
                </a:solidFill>
              </a:rPr>
              <a:t>Маркировка – «С», 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355600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0070C0"/>
                </a:solidFill>
              </a:rPr>
              <a:t>сочинение </a:t>
            </a:r>
            <a:r>
              <a:rPr lang="ru-RU" b="1" dirty="0">
                <a:solidFill>
                  <a:srgbClr val="0070C0"/>
                </a:solidFill>
              </a:rPr>
              <a:t>– 300 номера  вариантов, 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355600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0070C0"/>
                </a:solidFill>
              </a:rPr>
              <a:t>изложение </a:t>
            </a:r>
            <a:r>
              <a:rPr lang="ru-RU" b="1" dirty="0">
                <a:solidFill>
                  <a:srgbClr val="0070C0"/>
                </a:solidFill>
              </a:rPr>
              <a:t>с творческим заданием – 600 номера  вариантов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19315" y="4099650"/>
            <a:ext cx="5423607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55725" algn="l"/>
              </a:tabLst>
            </a:pPr>
            <a:r>
              <a:rPr lang="ru-RU" b="1" dirty="0">
                <a:solidFill>
                  <a:srgbClr val="002060"/>
                </a:solidFill>
                <a:cs typeface="Times New Roman" pitchFamily="18" charset="0"/>
              </a:rPr>
              <a:t>Слепые,  поздноослепшие, слабовидящие, </a:t>
            </a:r>
          </a:p>
          <a:p>
            <a:pPr>
              <a:lnSpc>
                <a:spcPct val="115000"/>
              </a:lnSpc>
              <a:tabLst>
                <a:tab pos="1355725" algn="l"/>
              </a:tabLst>
            </a:pPr>
            <a:r>
              <a:rPr lang="ru-RU" b="1" dirty="0">
                <a:solidFill>
                  <a:srgbClr val="002060"/>
                </a:solidFill>
                <a:cs typeface="Times New Roman" pitchFamily="18" charset="0"/>
              </a:rPr>
              <a:t>ЭМ </a:t>
            </a:r>
            <a:r>
              <a:rPr lang="ru-RU" b="1" dirty="0">
                <a:solidFill>
                  <a:srgbClr val="FF0000"/>
                </a:solidFill>
                <a:cs typeface="Times New Roman" pitchFamily="18" charset="0"/>
              </a:rPr>
              <a:t>могут быть переведены на шрифт Брайля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19315" y="5376016"/>
            <a:ext cx="4801949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55725" algn="l"/>
              </a:tabLst>
            </a:pPr>
            <a:r>
              <a:rPr lang="ru-RU" b="1" dirty="0">
                <a:solidFill>
                  <a:srgbClr val="002060"/>
                </a:solidFill>
                <a:cs typeface="Times New Roman" pitchFamily="18" charset="0"/>
              </a:rPr>
              <a:t>Участники с расстройством аутистического спектра (РАС)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666275" y="5321273"/>
            <a:ext cx="5397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rgbClr val="FF0000"/>
                </a:solidFill>
              </a:rPr>
              <a:t>Маркировка – «Д», 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355600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0070C0"/>
                </a:solidFill>
              </a:rPr>
              <a:t>диктант </a:t>
            </a:r>
            <a:r>
              <a:rPr lang="ru-RU" b="1" dirty="0">
                <a:solidFill>
                  <a:srgbClr val="0070C0"/>
                </a:solidFill>
              </a:rPr>
              <a:t>– 700 номера  вариантов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-690329" y="744653"/>
            <a:ext cx="10753195" cy="833846"/>
          </a:xfrm>
          <a:prstGeom prst="rect">
            <a:avLst/>
          </a:prstGeom>
        </p:spPr>
        <p:txBody>
          <a:bodyPr vert="horz" lIns="35997" tIns="35997" rIns="35997" bIns="35997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99" b="1" kern="1200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</a:lstStyle>
          <a:p>
            <a:r>
              <a:rPr lang="ru-RU" dirty="0" smtClean="0">
                <a:solidFill>
                  <a:srgbClr val="FF0000"/>
                </a:solidFill>
              </a:rPr>
              <a:t>ВАЖНО</a:t>
            </a:r>
            <a:r>
              <a:rPr lang="ru-RU" dirty="0" smtClean="0">
                <a:solidFill>
                  <a:srgbClr val="0070C0"/>
                </a:solidFill>
              </a:rPr>
              <a:t> для руководителей ППЭ, членов ГЭК и организаторов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-109125" y="6077680"/>
            <a:ext cx="10753195" cy="833846"/>
          </a:xfrm>
          <a:prstGeom prst="rect">
            <a:avLst/>
          </a:prstGeom>
        </p:spPr>
        <p:txBody>
          <a:bodyPr vert="horz" lIns="35997" tIns="35997" rIns="35997" bIns="35997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99" b="1" kern="1200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Нарушение маркировки ведет к аннулированию результатов участников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105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5000">
              <a:schemeClr val="bg1"/>
            </a:gs>
            <a:gs pos="76000">
              <a:schemeClr val="accent3">
                <a:lumMod val="20000"/>
                <a:lumOff val="80000"/>
              </a:schemeClr>
            </a:gs>
            <a:gs pos="46000">
              <a:srgbClr val="DEEBF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ятиугольник 10"/>
          <p:cNvSpPr/>
          <p:nvPr/>
        </p:nvSpPr>
        <p:spPr>
          <a:xfrm flipH="1">
            <a:off x="5660786" y="5062948"/>
            <a:ext cx="6525725" cy="1194709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ятиугольник 11"/>
          <p:cNvSpPr/>
          <p:nvPr/>
        </p:nvSpPr>
        <p:spPr>
          <a:xfrm>
            <a:off x="-5485" y="5089791"/>
            <a:ext cx="5671760" cy="1194499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ятиугольник 15"/>
          <p:cNvSpPr/>
          <p:nvPr/>
        </p:nvSpPr>
        <p:spPr>
          <a:xfrm flipH="1">
            <a:off x="5666272" y="3702468"/>
            <a:ext cx="6525725" cy="1250762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ятиугольник 16"/>
          <p:cNvSpPr/>
          <p:nvPr/>
        </p:nvSpPr>
        <p:spPr>
          <a:xfrm>
            <a:off x="-5485" y="3696490"/>
            <a:ext cx="5671760" cy="125674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ятиугольник 17"/>
          <p:cNvSpPr/>
          <p:nvPr/>
        </p:nvSpPr>
        <p:spPr>
          <a:xfrm flipH="1">
            <a:off x="5666273" y="1305022"/>
            <a:ext cx="6525725" cy="2228294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ятиугольник 18"/>
          <p:cNvSpPr/>
          <p:nvPr/>
        </p:nvSpPr>
        <p:spPr>
          <a:xfrm>
            <a:off x="0" y="1305022"/>
            <a:ext cx="5671760" cy="2228294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маркировки на ГВЭ по математике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2301" y="1417356"/>
            <a:ext cx="5135749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55725" algn="l"/>
              </a:tabLst>
            </a:pPr>
            <a:r>
              <a:rPr lang="ru-RU" b="1" dirty="0">
                <a:solidFill>
                  <a:srgbClr val="002060"/>
                </a:solidFill>
                <a:cs typeface="Times New Roman" pitchFamily="18" charset="0"/>
              </a:rPr>
              <a:t>Обучающиеся без ОВЗ, </a:t>
            </a:r>
            <a:endParaRPr lang="ru-RU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lnSpc>
                <a:spcPct val="115000"/>
              </a:lnSpc>
              <a:tabLst>
                <a:tab pos="1355725" algn="l"/>
              </a:tabLst>
            </a:pPr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глухие</a:t>
            </a:r>
            <a:r>
              <a:rPr lang="ru-RU" b="1" dirty="0">
                <a:solidFill>
                  <a:srgbClr val="002060"/>
                </a:solidFill>
                <a:cs typeface="Times New Roman" pitchFamily="18" charset="0"/>
              </a:rPr>
              <a:t>, позднооглохшие, слабослышащие,  </a:t>
            </a:r>
          </a:p>
          <a:p>
            <a:pPr>
              <a:lnSpc>
                <a:spcPct val="115000"/>
              </a:lnSpc>
              <a:tabLst>
                <a:tab pos="1355725" algn="l"/>
              </a:tabLst>
            </a:pPr>
            <a:r>
              <a:rPr lang="ru-RU" b="1" dirty="0">
                <a:solidFill>
                  <a:srgbClr val="002060"/>
                </a:solidFill>
                <a:cs typeface="Times New Roman" pitchFamily="18" charset="0"/>
              </a:rPr>
              <a:t>с тяжелыми нарушениями речи, </a:t>
            </a:r>
          </a:p>
          <a:p>
            <a:pPr>
              <a:lnSpc>
                <a:spcPct val="115000"/>
              </a:lnSpc>
            </a:pPr>
            <a:r>
              <a:rPr lang="ru-RU" b="1" dirty="0">
                <a:solidFill>
                  <a:srgbClr val="002060"/>
                </a:solidFill>
                <a:cs typeface="Times New Roman" pitchFamily="18" charset="0"/>
              </a:rPr>
              <a:t>с нарушениями опорно-двигательного аппарата, </a:t>
            </a:r>
          </a:p>
          <a:p>
            <a:pPr>
              <a:lnSpc>
                <a:spcPct val="115000"/>
              </a:lnSpc>
            </a:pPr>
            <a:r>
              <a:rPr lang="ru-RU" b="1" dirty="0">
                <a:solidFill>
                  <a:srgbClr val="002060"/>
                </a:solidFill>
                <a:cs typeface="Times New Roman" pitchFamily="18" charset="0"/>
              </a:rPr>
              <a:t>с расстройством аутистического спектра (РАС), </a:t>
            </a:r>
            <a:endParaRPr lang="ru-RU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обучающиеся </a:t>
            </a:r>
            <a:r>
              <a:rPr lang="ru-RU" b="1" dirty="0">
                <a:solidFill>
                  <a:srgbClr val="002060"/>
                </a:solidFill>
                <a:cs typeface="Times New Roman" pitchFamily="18" charset="0"/>
              </a:rPr>
              <a:t>с другими заболеваниями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476387" y="1920671"/>
            <a:ext cx="53497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solidFill>
                  <a:srgbClr val="FF0000"/>
                </a:solidFill>
              </a:rPr>
              <a:t>Маркировка – «А»,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marL="355600"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0070C0"/>
                </a:solidFill>
              </a:rPr>
              <a:t>100 </a:t>
            </a:r>
            <a:r>
              <a:rPr lang="ru-RU" sz="2400" b="1" dirty="0">
                <a:solidFill>
                  <a:srgbClr val="0070C0"/>
                </a:solidFill>
              </a:rPr>
              <a:t>номера  вариантов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429091" y="5244803"/>
            <a:ext cx="53970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solidFill>
                  <a:srgbClr val="FF0000"/>
                </a:solidFill>
              </a:rPr>
              <a:t>Маркировка – «К»,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marL="355600"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0070C0"/>
                </a:solidFill>
              </a:rPr>
              <a:t>200 </a:t>
            </a:r>
            <a:r>
              <a:rPr lang="ru-RU" sz="2400" b="1" dirty="0">
                <a:solidFill>
                  <a:srgbClr val="0070C0"/>
                </a:solidFill>
              </a:rPr>
              <a:t>номера  вариантов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429091" y="3819800"/>
            <a:ext cx="53970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solidFill>
                  <a:srgbClr val="FF0000"/>
                </a:solidFill>
              </a:rPr>
              <a:t>Маркировка – «С»,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marL="355600"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0070C0"/>
                </a:solidFill>
              </a:rPr>
              <a:t>300 </a:t>
            </a:r>
            <a:r>
              <a:rPr lang="ru-RU" sz="2400" b="1" dirty="0">
                <a:solidFill>
                  <a:srgbClr val="0070C0"/>
                </a:solidFill>
              </a:rPr>
              <a:t>номера  вариантов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2301" y="3921232"/>
            <a:ext cx="5354099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55725" algn="l"/>
              </a:tabLst>
            </a:pPr>
            <a:r>
              <a:rPr lang="ru-RU" b="1" dirty="0">
                <a:solidFill>
                  <a:srgbClr val="002060"/>
                </a:solidFill>
                <a:cs typeface="Times New Roman" pitchFamily="18" charset="0"/>
              </a:rPr>
              <a:t>Слепые,  поздноослепшие, слабовидящие, </a:t>
            </a:r>
          </a:p>
          <a:p>
            <a:pPr>
              <a:lnSpc>
                <a:spcPct val="115000"/>
              </a:lnSpc>
              <a:tabLst>
                <a:tab pos="1355725" algn="l"/>
              </a:tabLst>
            </a:pPr>
            <a:r>
              <a:rPr lang="ru-RU" b="1" dirty="0">
                <a:solidFill>
                  <a:srgbClr val="FF0000"/>
                </a:solidFill>
                <a:cs typeface="Times New Roman" pitchFamily="18" charset="0"/>
              </a:rPr>
              <a:t>ЭМ могут быть переведены на шрифт Брайля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44062" y="5445768"/>
            <a:ext cx="289863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55725" algn="l"/>
              </a:tabLst>
            </a:pPr>
            <a:r>
              <a:rPr lang="ru-RU" sz="2000" b="1" dirty="0">
                <a:solidFill>
                  <a:srgbClr val="002060"/>
                </a:solidFill>
                <a:cs typeface="Times New Roman" pitchFamily="18" charset="0"/>
              </a:rPr>
              <a:t>Участники с  ЗПР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-761350" y="698000"/>
            <a:ext cx="10753195" cy="833846"/>
          </a:xfrm>
          <a:prstGeom prst="rect">
            <a:avLst/>
          </a:prstGeom>
        </p:spPr>
        <p:txBody>
          <a:bodyPr vert="horz" lIns="35997" tIns="35997" rIns="35997" bIns="35997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99" b="1" kern="1200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</a:lstStyle>
          <a:p>
            <a:r>
              <a:rPr lang="ru-RU" dirty="0" smtClean="0">
                <a:solidFill>
                  <a:srgbClr val="FF0000"/>
                </a:solidFill>
              </a:rPr>
              <a:t>ВАЖНО</a:t>
            </a:r>
            <a:r>
              <a:rPr lang="ru-RU" dirty="0" smtClean="0">
                <a:solidFill>
                  <a:srgbClr val="0070C0"/>
                </a:solidFill>
              </a:rPr>
              <a:t> для руководителей ППЭ, членов ГЭК и организаторов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-108548" y="6043207"/>
            <a:ext cx="10753195" cy="833846"/>
          </a:xfrm>
          <a:prstGeom prst="rect">
            <a:avLst/>
          </a:prstGeom>
        </p:spPr>
        <p:txBody>
          <a:bodyPr vert="horz" lIns="35997" tIns="35997" rIns="35997" bIns="35997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99" b="1" kern="1200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Нарушение маркировки ведет к аннулированию результатов участников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786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5000">
              <a:schemeClr val="bg1"/>
            </a:gs>
            <a:gs pos="76000">
              <a:schemeClr val="accent3">
                <a:lumMod val="20000"/>
                <a:lumOff val="80000"/>
              </a:schemeClr>
            </a:gs>
            <a:gs pos="46000">
              <a:srgbClr val="DEEBF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 rotWithShape="1">
          <a:blip r:embed="rId3"/>
          <a:srcRect l="16873" t="5829" r="20360" b="9682"/>
          <a:stretch/>
        </p:blipFill>
        <p:spPr>
          <a:xfrm>
            <a:off x="0" y="2081925"/>
            <a:ext cx="4254703" cy="3209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Информационные ресурсы для подготовки к ГИА-9 с ОВЗ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4"/>
          <a:srcRect l="16260" t="6532" r="20302" b="25191"/>
          <a:stretch/>
        </p:blipFill>
        <p:spPr>
          <a:xfrm>
            <a:off x="3675363" y="1360476"/>
            <a:ext cx="4607504" cy="3173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406776" y="5657432"/>
            <a:ext cx="27662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296D68"/>
                </a:solidFill>
                <a:latin typeface="Arial Black" panose="020B0A04020102020204" pitchFamily="34" charset="0"/>
              </a:rPr>
              <a:t>https://fipi.ru/</a:t>
            </a:r>
            <a:endParaRPr lang="ru-RU" sz="2800" dirty="0">
              <a:solidFill>
                <a:srgbClr val="296D68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5"/>
          <a:srcRect l="19115" t="7689" r="20061" b="8353"/>
          <a:stretch/>
        </p:blipFill>
        <p:spPr>
          <a:xfrm>
            <a:off x="7444088" y="2179579"/>
            <a:ext cx="4747912" cy="323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7444087" y="3213717"/>
            <a:ext cx="838779" cy="44388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818044" y="4431437"/>
            <a:ext cx="2134609" cy="66434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6588" y="3213717"/>
            <a:ext cx="2303750" cy="71021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39698" y="4829341"/>
            <a:ext cx="1198484" cy="111"/>
          </a:xfrm>
          <a:prstGeom prst="lin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538622" y="4036023"/>
            <a:ext cx="1463335" cy="0"/>
          </a:xfrm>
          <a:prstGeom prst="lin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8" name="Рисунок 17"/>
          <p:cNvPicPr/>
          <p:nvPr/>
        </p:nvPicPr>
        <p:blipFill rotWithShape="1">
          <a:blip r:embed="rId4"/>
          <a:srcRect l="18978" t="6724" r="77528" b="85334"/>
          <a:stretch/>
        </p:blipFill>
        <p:spPr>
          <a:xfrm>
            <a:off x="5475036" y="4713374"/>
            <a:ext cx="629686" cy="764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6597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5000">
              <a:schemeClr val="bg1"/>
            </a:gs>
            <a:gs pos="76000">
              <a:schemeClr val="accent3">
                <a:lumMod val="20000"/>
                <a:lumOff val="80000"/>
              </a:schemeClr>
            </a:gs>
            <a:gs pos="46000">
              <a:srgbClr val="DEEBF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71238" t="45850" r="73" b="3705"/>
          <a:stretch/>
        </p:blipFill>
        <p:spPr>
          <a:xfrm>
            <a:off x="0" y="910897"/>
            <a:ext cx="3391270" cy="26365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Для ГВЭ – особые КИМ и демоверсии</a:t>
            </a:r>
          </a:p>
        </p:txBody>
      </p:sp>
      <p:pic>
        <p:nvPicPr>
          <p:cNvPr id="3" name="Рисунок 2"/>
          <p:cNvPicPr/>
          <p:nvPr/>
        </p:nvPicPr>
        <p:blipFill rotWithShape="1">
          <a:blip r:embed="rId4"/>
          <a:srcRect l="2924" t="12721" r="1651" b="9595"/>
          <a:stretch/>
        </p:blipFill>
        <p:spPr>
          <a:xfrm>
            <a:off x="4429958" y="2137539"/>
            <a:ext cx="7297444" cy="42898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73645" y="1914983"/>
            <a:ext cx="27662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296D68"/>
                </a:solidFill>
                <a:latin typeface="Arial Black" panose="020B0A04020102020204" pitchFamily="34" charset="0"/>
              </a:rPr>
              <a:t>https://fipi.ru/</a:t>
            </a:r>
            <a:endParaRPr lang="ru-RU" sz="2800" dirty="0">
              <a:solidFill>
                <a:srgbClr val="296D68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5"/>
          <a:srcRect l="18978" t="6724" r="77528" b="85334"/>
          <a:stretch/>
        </p:blipFill>
        <p:spPr>
          <a:xfrm>
            <a:off x="1199458" y="1042137"/>
            <a:ext cx="629686" cy="764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897298" y="1464961"/>
            <a:ext cx="8614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rgbClr val="0070C0"/>
                </a:solidFill>
                <a:latin typeface="Arial Black" panose="020B0A04020102020204" pitchFamily="34" charset="0"/>
              </a:rPr>
              <a:t>http://doc.fipi.ru/gve/gve-9/2021/spec_RU_pism_gve-9_2021.pdf</a:t>
            </a:r>
            <a:endParaRPr lang="ru-RU" u="sng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97299" y="1121300"/>
            <a:ext cx="5805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РАЗДЕЛ ГВЭ/ГВЭ-9/Русский язык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4364" y="2910198"/>
            <a:ext cx="4293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Н</a:t>
            </a:r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а сайте ФИПИ размещены спецификации ЭМ,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 которых даны: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9156" y="3765503"/>
            <a:ext cx="393940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70C0"/>
                </a:solidFill>
                <a:latin typeface="Arial Black" panose="020B0A04020102020204" pitchFamily="34" charset="0"/>
              </a:rPr>
              <a:t>д</a:t>
            </a:r>
            <a:r>
              <a:rPr lang="ru-RU" sz="1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емонстрационные варианты ЭМ в соответствии с различными маркировками;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70C0"/>
                </a:solidFill>
                <a:latin typeface="Arial Black" panose="020B0A04020102020204" pitchFamily="34" charset="0"/>
              </a:rPr>
              <a:t>о</a:t>
            </a:r>
            <a:r>
              <a:rPr lang="ru-RU" sz="1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собенности ЭМ для различных категорий детей с ОВЗ;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требования к объему и формату ответов участников;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70C0"/>
                </a:solidFill>
                <a:latin typeface="Arial Black" panose="020B0A04020102020204" pitchFamily="34" charset="0"/>
              </a:rPr>
              <a:t>к</a:t>
            </a:r>
            <a:r>
              <a:rPr lang="ru-RU" sz="1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ритерии оценивания ответов участников;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59246" y="2982896"/>
            <a:ext cx="2377618" cy="86113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079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</TotalTime>
  <Words>1341</Words>
  <Application>Microsoft Office PowerPoint</Application>
  <PresentationFormat>Широкоэкранный</PresentationFormat>
  <Paragraphs>508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8" baseType="lpstr">
      <vt:lpstr>Arial</vt:lpstr>
      <vt:lpstr>Arial Black</vt:lpstr>
      <vt:lpstr>Arial Narrow</vt:lpstr>
      <vt:lpstr>Calibri</vt:lpstr>
      <vt:lpstr>Calibri Light</vt:lpstr>
      <vt:lpstr>Franklin Gothic Demi Cond</vt:lpstr>
      <vt:lpstr>Roboto</vt:lpstr>
      <vt:lpstr>Roboto Thin</vt:lpstr>
      <vt:lpstr>Times New Roman</vt:lpstr>
      <vt:lpstr>Verdana</vt:lpstr>
      <vt:lpstr>Wingdings</vt:lpstr>
      <vt:lpstr>Тема Office</vt:lpstr>
      <vt:lpstr>Презентация PowerPoint</vt:lpstr>
      <vt:lpstr>Статистика участников с ОВЗ, детей-инвалидов и инвалидов, УИН</vt:lpstr>
      <vt:lpstr>Выбор предметов и формы экзаменов в 2021 году</vt:lpstr>
      <vt:lpstr>Условия, которые могут быть обеспечены детям-инвалидам и детям с ОВЗ</vt:lpstr>
      <vt:lpstr>При подготовке ППЭ ГВЭ необходимо запланировать и внести данные в РИС:</vt:lpstr>
      <vt:lpstr>Особенности маркировки на ГВЭ по русскому языку</vt:lpstr>
      <vt:lpstr>Особенности маркировки на ГВЭ по математике</vt:lpstr>
      <vt:lpstr>Информационные ресурсы для подготовки к ГИА-9 с ОВЗ</vt:lpstr>
      <vt:lpstr>Для ГВЭ – особые КИМ и демоверсии</vt:lpstr>
      <vt:lpstr>Особенности рассадки на ГВЭ по русскому языку</vt:lpstr>
      <vt:lpstr>Особенности рассадки на ГВЭ по математике</vt:lpstr>
      <vt:lpstr>Ошибки при распределении работников в РИС</vt:lpstr>
      <vt:lpstr>Ошибки при внесении информации в РИС</vt:lpstr>
      <vt:lpstr>Презентация PowerPoint</vt:lpstr>
      <vt:lpstr>Бланки ГВЭ по математике</vt:lpstr>
      <vt:lpstr>При проведении контрольных работ  для обучающихся с ОВЗ, детей-инвалидов, инвалидов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Сторчак Ольга Анатольевна</cp:lastModifiedBy>
  <cp:revision>81</cp:revision>
  <cp:lastPrinted>2021-04-08T11:19:41Z</cp:lastPrinted>
  <dcterms:created xsi:type="dcterms:W3CDTF">2020-12-15T14:38:40Z</dcterms:created>
  <dcterms:modified xsi:type="dcterms:W3CDTF">2021-04-09T06:32:15Z</dcterms:modified>
</cp:coreProperties>
</file>